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50"/>
  </p:notesMasterIdLst>
  <p:sldIdLst>
    <p:sldId id="268" r:id="rId3"/>
    <p:sldId id="336" r:id="rId4"/>
    <p:sldId id="316" r:id="rId5"/>
    <p:sldId id="335" r:id="rId6"/>
    <p:sldId id="314" r:id="rId7"/>
    <p:sldId id="291" r:id="rId8"/>
    <p:sldId id="293" r:id="rId9"/>
    <p:sldId id="348" r:id="rId10"/>
    <p:sldId id="347" r:id="rId11"/>
    <p:sldId id="344" r:id="rId12"/>
    <p:sldId id="349" r:id="rId13"/>
    <p:sldId id="294" r:id="rId14"/>
    <p:sldId id="350" r:id="rId15"/>
    <p:sldId id="274" r:id="rId16"/>
    <p:sldId id="295" r:id="rId17"/>
    <p:sldId id="351" r:id="rId18"/>
    <p:sldId id="297" r:id="rId19"/>
    <p:sldId id="358" r:id="rId20"/>
    <p:sldId id="352" r:id="rId21"/>
    <p:sldId id="353" r:id="rId22"/>
    <p:sldId id="355" r:id="rId23"/>
    <p:sldId id="312" r:id="rId24"/>
    <p:sldId id="354" r:id="rId25"/>
    <p:sldId id="356" r:id="rId26"/>
    <p:sldId id="357" r:id="rId27"/>
    <p:sldId id="304" r:id="rId28"/>
    <p:sldId id="306" r:id="rId29"/>
    <p:sldId id="303" r:id="rId30"/>
    <p:sldId id="262" r:id="rId31"/>
    <p:sldId id="271" r:id="rId32"/>
    <p:sldId id="285" r:id="rId33"/>
    <p:sldId id="362" r:id="rId34"/>
    <p:sldId id="299" r:id="rId35"/>
    <p:sldId id="315" r:id="rId36"/>
    <p:sldId id="308" r:id="rId37"/>
    <p:sldId id="307" r:id="rId38"/>
    <p:sldId id="277" r:id="rId39"/>
    <p:sldId id="298" r:id="rId40"/>
    <p:sldId id="332" r:id="rId41"/>
    <p:sldId id="359" r:id="rId42"/>
    <p:sldId id="290" r:id="rId43"/>
    <p:sldId id="260" r:id="rId44"/>
    <p:sldId id="361" r:id="rId45"/>
    <p:sldId id="364" r:id="rId46"/>
    <p:sldId id="346" r:id="rId47"/>
    <p:sldId id="327" r:id="rId48"/>
    <p:sldId id="343" r:id="rId49"/>
  </p:sldIdLst>
  <p:sldSz cx="18288000" cy="10287000"/>
  <p:notesSz cx="6858000" cy="9144000"/>
  <p:embeddedFontLst>
    <p:embeddedFont>
      <p:font typeface="Century Gothic" panose="020B0502020202020204" pitchFamily="34" charset="0"/>
      <p:regular r:id="rId51"/>
      <p:bold r:id="rId52"/>
      <p:italic r:id="rId53"/>
      <p:boldItalic r:id="rId54"/>
    </p:embeddedFont>
    <p:embeddedFont>
      <p:font typeface="open sans" panose="020B0606030504020204" pitchFamily="34" charset="0"/>
      <p:regular r:id="rId55"/>
      <p:bold r:id="rId56"/>
      <p:italic r:id="rId57"/>
      <p:boldItalic r:id="rId58"/>
    </p:embeddedFont>
    <p:embeddedFont>
      <p:font typeface="Open Sans Light" panose="020B0306030504020204" pitchFamily="34" charset="0"/>
      <p:regular r:id="rId59"/>
      <p:italic r:id="rId60"/>
    </p:embeddedFont>
    <p:embeddedFont>
      <p:font typeface="Open Sans Light Bold" panose="020B0604020202020204" charset="0"/>
      <p:regular r:id="rId61"/>
    </p:embeddedFont>
    <p:embeddedFont>
      <p:font typeface="Poppins Bold" panose="020B0604020202020204" charset="0"/>
      <p:regular r:id="rId62"/>
      <p:bold r:id="rId63"/>
    </p:embeddedFont>
    <p:embeddedFont>
      <p:font typeface="Poppins Light" panose="00000400000000000000" pitchFamily="2" charset="0"/>
      <p:regular r:id="rId64"/>
      <p:italic r:id="rId65"/>
    </p:embeddedFont>
    <p:embeddedFont>
      <p:font typeface="Poppins Light Bold" panose="020B0604020202020204" charset="0"/>
      <p:regular r:id="rId66"/>
    </p:embeddedFont>
    <p:embeddedFont>
      <p:font typeface="Source Sans Pro" panose="020B0503030403020204" pitchFamily="34"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4" autoAdjust="0"/>
    <p:restoredTop sz="94682"/>
  </p:normalViewPr>
  <p:slideViewPr>
    <p:cSldViewPr snapToGrid="0">
      <p:cViewPr varScale="1">
        <p:scale>
          <a:sx n="71" d="100"/>
          <a:sy n="71" d="100"/>
        </p:scale>
        <p:origin x="72" y="10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FC095D-BB35-49A1-8391-E88F97DA053A}" type="datetimeFigureOut">
              <a:rPr lang="en-US" smtClean="0"/>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87D4FA-554A-41A0-9717-B101F72036B8}" type="slidenum">
              <a:rPr lang="en-US" smtClean="0"/>
              <a:t>‹#›</a:t>
            </a:fld>
            <a:endParaRPr lang="en-US"/>
          </a:p>
        </p:txBody>
      </p:sp>
    </p:spTree>
    <p:extLst>
      <p:ext uri="{BB962C8B-B14F-4D97-AF65-F5344CB8AC3E}">
        <p14:creationId xmlns:p14="http://schemas.microsoft.com/office/powerpoint/2010/main" val="2194095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C82FE-315A-409F-9DA7-AA7E9BB4D2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17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64B44E-1CE1-4546-9787-4EC39B991D85}" type="slidenum">
              <a:rPr lang="en-US" smtClean="0"/>
              <a:t>3</a:t>
            </a:fld>
            <a:endParaRPr lang="en-US"/>
          </a:p>
        </p:txBody>
      </p:sp>
    </p:spTree>
    <p:extLst>
      <p:ext uri="{BB962C8B-B14F-4D97-AF65-F5344CB8AC3E}">
        <p14:creationId xmlns:p14="http://schemas.microsoft.com/office/powerpoint/2010/main" val="4044140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raises interesting questions...</a:t>
            </a:r>
          </a:p>
          <a:p>
            <a:endParaRPr lang="en-US"/>
          </a:p>
          <a:p>
            <a:r>
              <a:rPr lang="en-US"/>
              <a:t>inaccurate information (misinformation, disinformation, and conspiracy theories)</a:t>
            </a:r>
          </a:p>
          <a:p>
            <a:endParaRPr lang="en-US"/>
          </a:p>
          <a:p>
            <a:r>
              <a:rPr lang="en-US"/>
              <a:t>a desire to be right: Initial messaging conveyed unwarranted certainty, e.g., about causes, preventive measures, and how much time it would take to flatten the curve. (could just say this aloud)</a:t>
            </a:r>
          </a:p>
          <a:p>
            <a:endParaRPr lang="en-US"/>
          </a:p>
          <a:p>
            <a:r>
              <a:rPr lang="en-US"/>
              <a:t>Reasons for neg fx? We’re trying to figure out what the lesson is. trying to identify the features of that situation that …. Led to a meaningful difference… it may or may not extrapolate to other contexts, might extrapolate to future pandemics or situations with long term instability.   It’s definitely a lesson we have to learn and have infrastructure for. Have a system for beforehand.  Be disciplined. Dont abandon our plans.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D465-8186-B831-C139-0C6A26E7DE6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8522E46-F905-1B1D-8488-C0610EE7D73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596AAF3-6E0E-F0C9-C100-B05885B6E703}"/>
              </a:ext>
            </a:extLst>
          </p:cNvPr>
          <p:cNvSpPr>
            <a:spLocks noGrp="1"/>
          </p:cNvSpPr>
          <p:nvPr>
            <p:ph type="dt" sz="half" idx="10"/>
          </p:nvPr>
        </p:nvSpPr>
        <p:spPr/>
        <p:txBody>
          <a:bodyPr/>
          <a:lstStyle/>
          <a:p>
            <a:fld id="{FFF0E7C5-5D00-4B45-84A9-F64CF7B53CB4}" type="datetimeFigureOut">
              <a:rPr lang="en-US" smtClean="0"/>
              <a:t>9/30/2024</a:t>
            </a:fld>
            <a:endParaRPr lang="en-US"/>
          </a:p>
        </p:txBody>
      </p:sp>
      <p:sp>
        <p:nvSpPr>
          <p:cNvPr id="5" name="Footer Placeholder 4">
            <a:extLst>
              <a:ext uri="{FF2B5EF4-FFF2-40B4-BE49-F238E27FC236}">
                <a16:creationId xmlns:a16="http://schemas.microsoft.com/office/drawing/2014/main" id="{D98ED0B3-38F9-0FC1-2659-6229D83633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90B4D-7A63-9194-FC14-BA174A9E1A9A}"/>
              </a:ext>
            </a:extLst>
          </p:cNvPr>
          <p:cNvSpPr>
            <a:spLocks noGrp="1"/>
          </p:cNvSpPr>
          <p:nvPr>
            <p:ph type="sldNum" sz="quarter" idx="12"/>
          </p:nvPr>
        </p:nvSpPr>
        <p:spPr/>
        <p:txBody>
          <a:bodyPr/>
          <a:lstStyle/>
          <a:p>
            <a:fld id="{2BC5D722-1DD2-4B4B-AF20-292CCA8115BD}" type="slidenum">
              <a:rPr lang="en-US" smtClean="0"/>
              <a:t>‹#›</a:t>
            </a:fld>
            <a:endParaRPr lang="en-US"/>
          </a:p>
        </p:txBody>
      </p:sp>
    </p:spTree>
    <p:extLst>
      <p:ext uri="{BB962C8B-B14F-4D97-AF65-F5344CB8AC3E}">
        <p14:creationId xmlns:p14="http://schemas.microsoft.com/office/powerpoint/2010/main" val="3263139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7C566-02C4-EC80-4117-D474C053B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782779-B540-51BF-DFBF-F73F8C037B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C5EA14-5228-1D60-7834-C53C2396E87E}"/>
              </a:ext>
            </a:extLst>
          </p:cNvPr>
          <p:cNvSpPr>
            <a:spLocks noGrp="1"/>
          </p:cNvSpPr>
          <p:nvPr>
            <p:ph type="dt" sz="half" idx="10"/>
          </p:nvPr>
        </p:nvSpPr>
        <p:spPr/>
        <p:txBody>
          <a:bodyPr/>
          <a:lstStyle/>
          <a:p>
            <a:fld id="{FFF0E7C5-5D00-4B45-84A9-F64CF7B53CB4}" type="datetimeFigureOut">
              <a:rPr lang="en-US" smtClean="0"/>
              <a:t>9/30/2024</a:t>
            </a:fld>
            <a:endParaRPr lang="en-US"/>
          </a:p>
        </p:txBody>
      </p:sp>
      <p:sp>
        <p:nvSpPr>
          <p:cNvPr id="5" name="Footer Placeholder 4">
            <a:extLst>
              <a:ext uri="{FF2B5EF4-FFF2-40B4-BE49-F238E27FC236}">
                <a16:creationId xmlns:a16="http://schemas.microsoft.com/office/drawing/2014/main" id="{174510B8-E089-DAC6-BE47-FC0CEFC0A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53CAA-3F69-A942-2738-D062D0A9F4A0}"/>
              </a:ext>
            </a:extLst>
          </p:cNvPr>
          <p:cNvSpPr>
            <a:spLocks noGrp="1"/>
          </p:cNvSpPr>
          <p:nvPr>
            <p:ph type="sldNum" sz="quarter" idx="12"/>
          </p:nvPr>
        </p:nvSpPr>
        <p:spPr/>
        <p:txBody>
          <a:bodyPr/>
          <a:lstStyle/>
          <a:p>
            <a:fld id="{2BC5D722-1DD2-4B4B-AF20-292CCA8115BD}" type="slidenum">
              <a:rPr lang="en-US" smtClean="0"/>
              <a:t>‹#›</a:t>
            </a:fld>
            <a:endParaRPr lang="en-US"/>
          </a:p>
        </p:txBody>
      </p:sp>
    </p:spTree>
    <p:extLst>
      <p:ext uri="{BB962C8B-B14F-4D97-AF65-F5344CB8AC3E}">
        <p14:creationId xmlns:p14="http://schemas.microsoft.com/office/powerpoint/2010/main" val="366844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E17F8-2791-0F2D-B488-6908EA6F6E3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240CB5D-2B0C-2286-5E71-3C880086172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4FF137-2697-20AA-F623-3DCA69D1ED78}"/>
              </a:ext>
            </a:extLst>
          </p:cNvPr>
          <p:cNvSpPr>
            <a:spLocks noGrp="1"/>
          </p:cNvSpPr>
          <p:nvPr>
            <p:ph type="dt" sz="half" idx="10"/>
          </p:nvPr>
        </p:nvSpPr>
        <p:spPr/>
        <p:txBody>
          <a:bodyPr/>
          <a:lstStyle/>
          <a:p>
            <a:fld id="{FFF0E7C5-5D00-4B45-84A9-F64CF7B53CB4}" type="datetimeFigureOut">
              <a:rPr lang="en-US" smtClean="0"/>
              <a:t>9/30/2024</a:t>
            </a:fld>
            <a:endParaRPr lang="en-US"/>
          </a:p>
        </p:txBody>
      </p:sp>
      <p:sp>
        <p:nvSpPr>
          <p:cNvPr id="5" name="Footer Placeholder 4">
            <a:extLst>
              <a:ext uri="{FF2B5EF4-FFF2-40B4-BE49-F238E27FC236}">
                <a16:creationId xmlns:a16="http://schemas.microsoft.com/office/drawing/2014/main" id="{F5D0D881-023B-95E6-9B70-833AF2414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557916-BE4C-82A4-E861-5D58684E8599}"/>
              </a:ext>
            </a:extLst>
          </p:cNvPr>
          <p:cNvSpPr>
            <a:spLocks noGrp="1"/>
          </p:cNvSpPr>
          <p:nvPr>
            <p:ph type="sldNum" sz="quarter" idx="12"/>
          </p:nvPr>
        </p:nvSpPr>
        <p:spPr/>
        <p:txBody>
          <a:bodyPr/>
          <a:lstStyle/>
          <a:p>
            <a:fld id="{2BC5D722-1DD2-4B4B-AF20-292CCA8115BD}" type="slidenum">
              <a:rPr lang="en-US" smtClean="0"/>
              <a:t>‹#›</a:t>
            </a:fld>
            <a:endParaRPr lang="en-US"/>
          </a:p>
        </p:txBody>
      </p:sp>
    </p:spTree>
    <p:extLst>
      <p:ext uri="{BB962C8B-B14F-4D97-AF65-F5344CB8AC3E}">
        <p14:creationId xmlns:p14="http://schemas.microsoft.com/office/powerpoint/2010/main" val="946279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DE1ED-5023-28A3-A983-DEBB9F21A9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FED7F-A12F-7565-27DA-4F0C058F930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E4C9D1-7564-631E-8483-F4C21040FF6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207D9E-734D-CD08-0A93-94732392468B}"/>
              </a:ext>
            </a:extLst>
          </p:cNvPr>
          <p:cNvSpPr>
            <a:spLocks noGrp="1"/>
          </p:cNvSpPr>
          <p:nvPr>
            <p:ph type="dt" sz="half" idx="10"/>
          </p:nvPr>
        </p:nvSpPr>
        <p:spPr/>
        <p:txBody>
          <a:bodyPr/>
          <a:lstStyle/>
          <a:p>
            <a:fld id="{FFF0E7C5-5D00-4B45-84A9-F64CF7B53CB4}" type="datetimeFigureOut">
              <a:rPr lang="en-US" smtClean="0"/>
              <a:t>9/30/2024</a:t>
            </a:fld>
            <a:endParaRPr lang="en-US"/>
          </a:p>
        </p:txBody>
      </p:sp>
      <p:sp>
        <p:nvSpPr>
          <p:cNvPr id="6" name="Footer Placeholder 5">
            <a:extLst>
              <a:ext uri="{FF2B5EF4-FFF2-40B4-BE49-F238E27FC236}">
                <a16:creationId xmlns:a16="http://schemas.microsoft.com/office/drawing/2014/main" id="{30D90944-EEF3-5938-66F2-4E518336C3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2CAA7A-2654-D873-8DD5-4CA3D633981E}"/>
              </a:ext>
            </a:extLst>
          </p:cNvPr>
          <p:cNvSpPr>
            <a:spLocks noGrp="1"/>
          </p:cNvSpPr>
          <p:nvPr>
            <p:ph type="sldNum" sz="quarter" idx="12"/>
          </p:nvPr>
        </p:nvSpPr>
        <p:spPr/>
        <p:txBody>
          <a:bodyPr/>
          <a:lstStyle/>
          <a:p>
            <a:fld id="{2BC5D722-1DD2-4B4B-AF20-292CCA8115BD}" type="slidenum">
              <a:rPr lang="en-US" smtClean="0"/>
              <a:t>‹#›</a:t>
            </a:fld>
            <a:endParaRPr lang="en-US"/>
          </a:p>
        </p:txBody>
      </p:sp>
    </p:spTree>
    <p:extLst>
      <p:ext uri="{BB962C8B-B14F-4D97-AF65-F5344CB8AC3E}">
        <p14:creationId xmlns:p14="http://schemas.microsoft.com/office/powerpoint/2010/main" val="3861260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ABE6E-4892-DF1E-F7CE-F1325398C48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BAC265-4136-787C-FC5C-5987A79971A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6DC33C1-677F-C22F-C840-3AB01723506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857396-E5D7-097E-5D44-C13C2DF50E4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48FFD19-15FD-27A6-5A0D-2265380DA88B}"/>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B40657-C62A-8DAD-54C5-E5861E46C0A2}"/>
              </a:ext>
            </a:extLst>
          </p:cNvPr>
          <p:cNvSpPr>
            <a:spLocks noGrp="1"/>
          </p:cNvSpPr>
          <p:nvPr>
            <p:ph type="dt" sz="half" idx="10"/>
          </p:nvPr>
        </p:nvSpPr>
        <p:spPr/>
        <p:txBody>
          <a:bodyPr/>
          <a:lstStyle/>
          <a:p>
            <a:fld id="{FFF0E7C5-5D00-4B45-84A9-F64CF7B53CB4}" type="datetimeFigureOut">
              <a:rPr lang="en-US" smtClean="0"/>
              <a:t>9/30/2024</a:t>
            </a:fld>
            <a:endParaRPr lang="en-US"/>
          </a:p>
        </p:txBody>
      </p:sp>
      <p:sp>
        <p:nvSpPr>
          <p:cNvPr id="8" name="Footer Placeholder 7">
            <a:extLst>
              <a:ext uri="{FF2B5EF4-FFF2-40B4-BE49-F238E27FC236}">
                <a16:creationId xmlns:a16="http://schemas.microsoft.com/office/drawing/2014/main" id="{C4F03898-1D9E-BD4C-5B07-C437128198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FF9DFC-8F5F-54CE-E4C8-812796CDAB4F}"/>
              </a:ext>
            </a:extLst>
          </p:cNvPr>
          <p:cNvSpPr>
            <a:spLocks noGrp="1"/>
          </p:cNvSpPr>
          <p:nvPr>
            <p:ph type="sldNum" sz="quarter" idx="12"/>
          </p:nvPr>
        </p:nvSpPr>
        <p:spPr/>
        <p:txBody>
          <a:bodyPr/>
          <a:lstStyle/>
          <a:p>
            <a:fld id="{2BC5D722-1DD2-4B4B-AF20-292CCA8115BD}" type="slidenum">
              <a:rPr lang="en-US" smtClean="0"/>
              <a:t>‹#›</a:t>
            </a:fld>
            <a:endParaRPr lang="en-US"/>
          </a:p>
        </p:txBody>
      </p:sp>
    </p:spTree>
    <p:extLst>
      <p:ext uri="{BB962C8B-B14F-4D97-AF65-F5344CB8AC3E}">
        <p14:creationId xmlns:p14="http://schemas.microsoft.com/office/powerpoint/2010/main" val="2628712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7ED94-9FC0-6E97-B840-CA0C359FA2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FE5354-1D02-CE48-8452-9CD8CA48F868}"/>
              </a:ext>
            </a:extLst>
          </p:cNvPr>
          <p:cNvSpPr>
            <a:spLocks noGrp="1"/>
          </p:cNvSpPr>
          <p:nvPr>
            <p:ph type="dt" sz="half" idx="10"/>
          </p:nvPr>
        </p:nvSpPr>
        <p:spPr/>
        <p:txBody>
          <a:bodyPr/>
          <a:lstStyle/>
          <a:p>
            <a:fld id="{FFF0E7C5-5D00-4B45-84A9-F64CF7B53CB4}" type="datetimeFigureOut">
              <a:rPr lang="en-US" smtClean="0"/>
              <a:t>9/30/2024</a:t>
            </a:fld>
            <a:endParaRPr lang="en-US"/>
          </a:p>
        </p:txBody>
      </p:sp>
      <p:sp>
        <p:nvSpPr>
          <p:cNvPr id="4" name="Footer Placeholder 3">
            <a:extLst>
              <a:ext uri="{FF2B5EF4-FFF2-40B4-BE49-F238E27FC236}">
                <a16:creationId xmlns:a16="http://schemas.microsoft.com/office/drawing/2014/main" id="{F2231A90-D47A-17CA-670C-755D03B969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1E6A53-492D-9001-4DEB-144F484A7733}"/>
              </a:ext>
            </a:extLst>
          </p:cNvPr>
          <p:cNvSpPr>
            <a:spLocks noGrp="1"/>
          </p:cNvSpPr>
          <p:nvPr>
            <p:ph type="sldNum" sz="quarter" idx="12"/>
          </p:nvPr>
        </p:nvSpPr>
        <p:spPr/>
        <p:txBody>
          <a:bodyPr/>
          <a:lstStyle/>
          <a:p>
            <a:fld id="{2BC5D722-1DD2-4B4B-AF20-292CCA8115BD}" type="slidenum">
              <a:rPr lang="en-US" smtClean="0"/>
              <a:t>‹#›</a:t>
            </a:fld>
            <a:endParaRPr lang="en-US"/>
          </a:p>
        </p:txBody>
      </p:sp>
    </p:spTree>
    <p:extLst>
      <p:ext uri="{BB962C8B-B14F-4D97-AF65-F5344CB8AC3E}">
        <p14:creationId xmlns:p14="http://schemas.microsoft.com/office/powerpoint/2010/main" val="805271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A4C66F-A54A-7847-21DD-00FC771FBD11}"/>
              </a:ext>
            </a:extLst>
          </p:cNvPr>
          <p:cNvSpPr>
            <a:spLocks noGrp="1"/>
          </p:cNvSpPr>
          <p:nvPr>
            <p:ph type="dt" sz="half" idx="10"/>
          </p:nvPr>
        </p:nvSpPr>
        <p:spPr/>
        <p:txBody>
          <a:bodyPr/>
          <a:lstStyle/>
          <a:p>
            <a:fld id="{FFF0E7C5-5D00-4B45-84A9-F64CF7B53CB4}" type="datetimeFigureOut">
              <a:rPr lang="en-US" smtClean="0"/>
              <a:t>9/30/2024</a:t>
            </a:fld>
            <a:endParaRPr lang="en-US"/>
          </a:p>
        </p:txBody>
      </p:sp>
      <p:sp>
        <p:nvSpPr>
          <p:cNvPr id="3" name="Footer Placeholder 2">
            <a:extLst>
              <a:ext uri="{FF2B5EF4-FFF2-40B4-BE49-F238E27FC236}">
                <a16:creationId xmlns:a16="http://schemas.microsoft.com/office/drawing/2014/main" id="{5CC9EA43-ADA0-AE1E-C426-8FEF4388BC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3D7BDD-AD0E-241C-0F1E-9DC206AAEFBB}"/>
              </a:ext>
            </a:extLst>
          </p:cNvPr>
          <p:cNvSpPr>
            <a:spLocks noGrp="1"/>
          </p:cNvSpPr>
          <p:nvPr>
            <p:ph type="sldNum" sz="quarter" idx="12"/>
          </p:nvPr>
        </p:nvSpPr>
        <p:spPr/>
        <p:txBody>
          <a:bodyPr/>
          <a:lstStyle/>
          <a:p>
            <a:fld id="{2BC5D722-1DD2-4B4B-AF20-292CCA8115BD}" type="slidenum">
              <a:rPr lang="en-US" smtClean="0"/>
              <a:t>‹#›</a:t>
            </a:fld>
            <a:endParaRPr lang="en-US"/>
          </a:p>
        </p:txBody>
      </p:sp>
    </p:spTree>
    <p:extLst>
      <p:ext uri="{BB962C8B-B14F-4D97-AF65-F5344CB8AC3E}">
        <p14:creationId xmlns:p14="http://schemas.microsoft.com/office/powerpoint/2010/main" val="2883472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6C2C0-8739-AF67-F4AA-7E135855A9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718683C-A726-E639-D711-5ED7F25BD90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844063-922F-8272-6CA5-8AF3A38816C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1F6D68-60F8-BA50-EEDD-C4D72E0AD485}"/>
              </a:ext>
            </a:extLst>
          </p:cNvPr>
          <p:cNvSpPr>
            <a:spLocks noGrp="1"/>
          </p:cNvSpPr>
          <p:nvPr>
            <p:ph type="dt" sz="half" idx="10"/>
          </p:nvPr>
        </p:nvSpPr>
        <p:spPr/>
        <p:txBody>
          <a:bodyPr/>
          <a:lstStyle/>
          <a:p>
            <a:fld id="{FFF0E7C5-5D00-4B45-84A9-F64CF7B53CB4}" type="datetimeFigureOut">
              <a:rPr lang="en-US" smtClean="0"/>
              <a:t>9/30/2024</a:t>
            </a:fld>
            <a:endParaRPr lang="en-US"/>
          </a:p>
        </p:txBody>
      </p:sp>
      <p:sp>
        <p:nvSpPr>
          <p:cNvPr id="6" name="Footer Placeholder 5">
            <a:extLst>
              <a:ext uri="{FF2B5EF4-FFF2-40B4-BE49-F238E27FC236}">
                <a16:creationId xmlns:a16="http://schemas.microsoft.com/office/drawing/2014/main" id="{7C648F9C-E8E6-EC5C-1973-27C96889C0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CA062B-589B-535D-2B49-BF036708BF55}"/>
              </a:ext>
            </a:extLst>
          </p:cNvPr>
          <p:cNvSpPr>
            <a:spLocks noGrp="1"/>
          </p:cNvSpPr>
          <p:nvPr>
            <p:ph type="sldNum" sz="quarter" idx="12"/>
          </p:nvPr>
        </p:nvSpPr>
        <p:spPr/>
        <p:txBody>
          <a:bodyPr/>
          <a:lstStyle/>
          <a:p>
            <a:fld id="{2BC5D722-1DD2-4B4B-AF20-292CCA8115BD}" type="slidenum">
              <a:rPr lang="en-US" smtClean="0"/>
              <a:t>‹#›</a:t>
            </a:fld>
            <a:endParaRPr lang="en-US"/>
          </a:p>
        </p:txBody>
      </p:sp>
    </p:spTree>
    <p:extLst>
      <p:ext uri="{BB962C8B-B14F-4D97-AF65-F5344CB8AC3E}">
        <p14:creationId xmlns:p14="http://schemas.microsoft.com/office/powerpoint/2010/main" val="3015158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E16D-94C5-14C3-F300-594DEDAD988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13B9EEE-41EA-42D1-FA9F-416481E0C4E8}"/>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8D7AD68-C381-706A-7A2B-89654DE903F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2E7853E-4299-6FD2-0361-31AC73D034CE}"/>
              </a:ext>
            </a:extLst>
          </p:cNvPr>
          <p:cNvSpPr>
            <a:spLocks noGrp="1"/>
          </p:cNvSpPr>
          <p:nvPr>
            <p:ph type="dt" sz="half" idx="10"/>
          </p:nvPr>
        </p:nvSpPr>
        <p:spPr/>
        <p:txBody>
          <a:bodyPr/>
          <a:lstStyle/>
          <a:p>
            <a:fld id="{FFF0E7C5-5D00-4B45-84A9-F64CF7B53CB4}" type="datetimeFigureOut">
              <a:rPr lang="en-US" smtClean="0"/>
              <a:t>9/30/2024</a:t>
            </a:fld>
            <a:endParaRPr lang="en-US"/>
          </a:p>
        </p:txBody>
      </p:sp>
      <p:sp>
        <p:nvSpPr>
          <p:cNvPr id="6" name="Footer Placeholder 5">
            <a:extLst>
              <a:ext uri="{FF2B5EF4-FFF2-40B4-BE49-F238E27FC236}">
                <a16:creationId xmlns:a16="http://schemas.microsoft.com/office/drawing/2014/main" id="{998B8CDA-D606-25E5-7A49-B5663BE60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BF8265-3691-F223-F20F-5A314CF078AD}"/>
              </a:ext>
            </a:extLst>
          </p:cNvPr>
          <p:cNvSpPr>
            <a:spLocks noGrp="1"/>
          </p:cNvSpPr>
          <p:nvPr>
            <p:ph type="sldNum" sz="quarter" idx="12"/>
          </p:nvPr>
        </p:nvSpPr>
        <p:spPr/>
        <p:txBody>
          <a:bodyPr/>
          <a:lstStyle/>
          <a:p>
            <a:fld id="{2BC5D722-1DD2-4B4B-AF20-292CCA8115BD}" type="slidenum">
              <a:rPr lang="en-US" smtClean="0"/>
              <a:t>‹#›</a:t>
            </a:fld>
            <a:endParaRPr lang="en-US"/>
          </a:p>
        </p:txBody>
      </p:sp>
    </p:spTree>
    <p:extLst>
      <p:ext uri="{BB962C8B-B14F-4D97-AF65-F5344CB8AC3E}">
        <p14:creationId xmlns:p14="http://schemas.microsoft.com/office/powerpoint/2010/main" val="287605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8EF4B-9F78-B636-F457-0BB88A71B7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884BE7-F9BC-6F72-5AC6-1D682D5B40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A49C95-4645-6C06-9D12-22F9A2A8DB34}"/>
              </a:ext>
            </a:extLst>
          </p:cNvPr>
          <p:cNvSpPr>
            <a:spLocks noGrp="1"/>
          </p:cNvSpPr>
          <p:nvPr>
            <p:ph type="dt" sz="half" idx="10"/>
          </p:nvPr>
        </p:nvSpPr>
        <p:spPr/>
        <p:txBody>
          <a:bodyPr/>
          <a:lstStyle/>
          <a:p>
            <a:fld id="{FFF0E7C5-5D00-4B45-84A9-F64CF7B53CB4}" type="datetimeFigureOut">
              <a:rPr lang="en-US" smtClean="0"/>
              <a:t>9/30/2024</a:t>
            </a:fld>
            <a:endParaRPr lang="en-US"/>
          </a:p>
        </p:txBody>
      </p:sp>
      <p:sp>
        <p:nvSpPr>
          <p:cNvPr id="5" name="Footer Placeholder 4">
            <a:extLst>
              <a:ext uri="{FF2B5EF4-FFF2-40B4-BE49-F238E27FC236}">
                <a16:creationId xmlns:a16="http://schemas.microsoft.com/office/drawing/2014/main" id="{8CE29500-602C-6F87-3BFB-D6695B12F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B79E0-F12F-4706-E172-786ACD331BAD}"/>
              </a:ext>
            </a:extLst>
          </p:cNvPr>
          <p:cNvSpPr>
            <a:spLocks noGrp="1"/>
          </p:cNvSpPr>
          <p:nvPr>
            <p:ph type="sldNum" sz="quarter" idx="12"/>
          </p:nvPr>
        </p:nvSpPr>
        <p:spPr/>
        <p:txBody>
          <a:bodyPr/>
          <a:lstStyle/>
          <a:p>
            <a:fld id="{2BC5D722-1DD2-4B4B-AF20-292CCA8115BD}" type="slidenum">
              <a:rPr lang="en-US" smtClean="0"/>
              <a:t>‹#›</a:t>
            </a:fld>
            <a:endParaRPr lang="en-US"/>
          </a:p>
        </p:txBody>
      </p:sp>
    </p:spTree>
    <p:extLst>
      <p:ext uri="{BB962C8B-B14F-4D97-AF65-F5344CB8AC3E}">
        <p14:creationId xmlns:p14="http://schemas.microsoft.com/office/powerpoint/2010/main" val="2061636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9D4CF-ECEF-BC67-287C-D78CF7690ABA}"/>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6165B0-0F99-C311-1B5B-05A57A023E4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923E84-A5F1-B973-000F-6D641399F02F}"/>
              </a:ext>
            </a:extLst>
          </p:cNvPr>
          <p:cNvSpPr>
            <a:spLocks noGrp="1"/>
          </p:cNvSpPr>
          <p:nvPr>
            <p:ph type="dt" sz="half" idx="10"/>
          </p:nvPr>
        </p:nvSpPr>
        <p:spPr/>
        <p:txBody>
          <a:bodyPr/>
          <a:lstStyle/>
          <a:p>
            <a:fld id="{FFF0E7C5-5D00-4B45-84A9-F64CF7B53CB4}" type="datetimeFigureOut">
              <a:rPr lang="en-US" smtClean="0"/>
              <a:t>9/30/2024</a:t>
            </a:fld>
            <a:endParaRPr lang="en-US"/>
          </a:p>
        </p:txBody>
      </p:sp>
      <p:sp>
        <p:nvSpPr>
          <p:cNvPr id="5" name="Footer Placeholder 4">
            <a:extLst>
              <a:ext uri="{FF2B5EF4-FFF2-40B4-BE49-F238E27FC236}">
                <a16:creationId xmlns:a16="http://schemas.microsoft.com/office/drawing/2014/main" id="{3EACD9C2-221F-248D-31A4-92C4F107B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DC764-4E90-ACD3-3EB0-A1A1A341897A}"/>
              </a:ext>
            </a:extLst>
          </p:cNvPr>
          <p:cNvSpPr>
            <a:spLocks noGrp="1"/>
          </p:cNvSpPr>
          <p:nvPr>
            <p:ph type="sldNum" sz="quarter" idx="12"/>
          </p:nvPr>
        </p:nvSpPr>
        <p:spPr/>
        <p:txBody>
          <a:bodyPr/>
          <a:lstStyle/>
          <a:p>
            <a:fld id="{2BC5D722-1DD2-4B4B-AF20-292CCA8115BD}" type="slidenum">
              <a:rPr lang="en-US" smtClean="0"/>
              <a:t>‹#›</a:t>
            </a:fld>
            <a:endParaRPr lang="en-US"/>
          </a:p>
        </p:txBody>
      </p:sp>
    </p:spTree>
    <p:extLst>
      <p:ext uri="{BB962C8B-B14F-4D97-AF65-F5344CB8AC3E}">
        <p14:creationId xmlns:p14="http://schemas.microsoft.com/office/powerpoint/2010/main" val="2184304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48D333-C762-24FB-7EA9-6F04FB6F0E5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E67F50-BD95-F921-0AF7-3ED1840CB67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A8275-0C12-279A-A55E-202D9E89B03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FF0E7C5-5D00-4B45-84A9-F64CF7B53CB4}" type="datetimeFigureOut">
              <a:rPr lang="en-US" smtClean="0"/>
              <a:t>9/30/2024</a:t>
            </a:fld>
            <a:endParaRPr lang="en-US"/>
          </a:p>
        </p:txBody>
      </p:sp>
      <p:sp>
        <p:nvSpPr>
          <p:cNvPr id="5" name="Footer Placeholder 4">
            <a:extLst>
              <a:ext uri="{FF2B5EF4-FFF2-40B4-BE49-F238E27FC236}">
                <a16:creationId xmlns:a16="http://schemas.microsoft.com/office/drawing/2014/main" id="{AC7F1BFA-DF34-9365-B4CA-DBDD4FA42FE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700A74-282A-54C6-4E4F-C44DFDCCC63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BC5D722-1DD2-4B4B-AF20-292CCA8115BD}" type="slidenum">
              <a:rPr lang="en-US" smtClean="0"/>
              <a:t>‹#›</a:t>
            </a:fld>
            <a:endParaRPr lang="en-US"/>
          </a:p>
        </p:txBody>
      </p:sp>
    </p:spTree>
    <p:extLst>
      <p:ext uri="{BB962C8B-B14F-4D97-AF65-F5344CB8AC3E}">
        <p14:creationId xmlns:p14="http://schemas.microsoft.com/office/powerpoint/2010/main" val="1157394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hyperlink" Target="https://www.research.utah.edu/from-the-desk-of-avp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osp.utah.edu/" TargetMode="Externa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research.utah.edu/resources/pre-award-office/" TargetMode="Externa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13" Type="http://schemas.openxmlformats.org/officeDocument/2006/relationships/image" Target="../media/image64.jpeg"/><Relationship Id="rId18" Type="http://schemas.openxmlformats.org/officeDocument/2006/relationships/image" Target="../media/image69.jpeg"/><Relationship Id="rId26" Type="http://schemas.openxmlformats.org/officeDocument/2006/relationships/image" Target="../media/image77.jpeg"/><Relationship Id="rId3" Type="http://schemas.openxmlformats.org/officeDocument/2006/relationships/image" Target="../media/image54.svg"/><Relationship Id="rId21" Type="http://schemas.openxmlformats.org/officeDocument/2006/relationships/image" Target="../media/image72.jpeg"/><Relationship Id="rId34" Type="http://schemas.openxmlformats.org/officeDocument/2006/relationships/image" Target="../media/image85.jpeg"/><Relationship Id="rId7" Type="http://schemas.openxmlformats.org/officeDocument/2006/relationships/image" Target="../media/image58.svg"/><Relationship Id="rId12" Type="http://schemas.openxmlformats.org/officeDocument/2006/relationships/image" Target="../media/image63.jpeg"/><Relationship Id="rId17" Type="http://schemas.openxmlformats.org/officeDocument/2006/relationships/image" Target="../media/image68.jpeg"/><Relationship Id="rId25" Type="http://schemas.openxmlformats.org/officeDocument/2006/relationships/image" Target="../media/image76.jpeg"/><Relationship Id="rId33" Type="http://schemas.openxmlformats.org/officeDocument/2006/relationships/image" Target="../media/image84.jpeg"/><Relationship Id="rId2" Type="http://schemas.openxmlformats.org/officeDocument/2006/relationships/image" Target="../media/image3.png"/><Relationship Id="rId16" Type="http://schemas.openxmlformats.org/officeDocument/2006/relationships/image" Target="../media/image67.jpeg"/><Relationship Id="rId20" Type="http://schemas.openxmlformats.org/officeDocument/2006/relationships/image" Target="../media/image71.png"/><Relationship Id="rId29" Type="http://schemas.openxmlformats.org/officeDocument/2006/relationships/image" Target="../media/image80.jpeg"/><Relationship Id="rId1" Type="http://schemas.openxmlformats.org/officeDocument/2006/relationships/slideLayout" Target="../slideLayouts/slideLayout18.xml"/><Relationship Id="rId6" Type="http://schemas.openxmlformats.org/officeDocument/2006/relationships/image" Target="../media/image57.png"/><Relationship Id="rId11" Type="http://schemas.openxmlformats.org/officeDocument/2006/relationships/image" Target="../media/image62.jpeg"/><Relationship Id="rId24" Type="http://schemas.openxmlformats.org/officeDocument/2006/relationships/image" Target="../media/image75.jpeg"/><Relationship Id="rId32" Type="http://schemas.openxmlformats.org/officeDocument/2006/relationships/image" Target="../media/image83.jpeg"/><Relationship Id="rId5" Type="http://schemas.openxmlformats.org/officeDocument/2006/relationships/image" Target="../media/image56.png"/><Relationship Id="rId15" Type="http://schemas.openxmlformats.org/officeDocument/2006/relationships/image" Target="../media/image66.jpeg"/><Relationship Id="rId23" Type="http://schemas.openxmlformats.org/officeDocument/2006/relationships/image" Target="../media/image74.jpeg"/><Relationship Id="rId28" Type="http://schemas.openxmlformats.org/officeDocument/2006/relationships/image" Target="../media/image79.jpeg"/><Relationship Id="rId10" Type="http://schemas.openxmlformats.org/officeDocument/2006/relationships/image" Target="../media/image61.png"/><Relationship Id="rId19" Type="http://schemas.openxmlformats.org/officeDocument/2006/relationships/image" Target="../media/image70.jpeg"/><Relationship Id="rId31" Type="http://schemas.openxmlformats.org/officeDocument/2006/relationships/image" Target="../media/image82.jpeg"/><Relationship Id="rId4" Type="http://schemas.openxmlformats.org/officeDocument/2006/relationships/image" Target="../media/image55.png"/><Relationship Id="rId9" Type="http://schemas.openxmlformats.org/officeDocument/2006/relationships/image" Target="../media/image60.jpeg"/><Relationship Id="rId14" Type="http://schemas.openxmlformats.org/officeDocument/2006/relationships/image" Target="../media/image65.jpeg"/><Relationship Id="rId22" Type="http://schemas.openxmlformats.org/officeDocument/2006/relationships/image" Target="../media/image73.jpeg"/><Relationship Id="rId27" Type="http://schemas.openxmlformats.org/officeDocument/2006/relationships/image" Target="../media/image78.jpeg"/><Relationship Id="rId30" Type="http://schemas.openxmlformats.org/officeDocument/2006/relationships/image" Target="../media/image81.jpeg"/><Relationship Id="rId8"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hyperlink" Target="https://www.research.utah.edu/resources/research-deans/" TargetMode="External"/><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s://www.research.utah.edu/funding/" TargetMode="External"/><Relationship Id="rId2" Type="http://schemas.openxmlformats.org/officeDocument/2006/relationships/image" Target="../media/image91.png"/><Relationship Id="rId1" Type="http://schemas.openxmlformats.org/officeDocument/2006/relationships/slideLayout" Target="../slideLayouts/slideLayout18.xml"/><Relationship Id="rId5" Type="http://schemas.openxmlformats.org/officeDocument/2006/relationships/image" Target="../media/image93.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hyperlink" Target="https://www.research.utah.edu/funding/" TargetMode="External"/><Relationship Id="rId2" Type="http://schemas.openxmlformats.org/officeDocument/2006/relationships/image" Target="../media/image91.png"/><Relationship Id="rId1" Type="http://schemas.openxmlformats.org/officeDocument/2006/relationships/slideLayout" Target="../slideLayouts/slideLayout18.xml"/><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hyperlink" Target="https://www.research.utah.edu/funding/" TargetMode="External"/><Relationship Id="rId2" Type="http://schemas.openxmlformats.org/officeDocument/2006/relationships/image" Target="../media/image91.png"/><Relationship Id="rId1" Type="http://schemas.openxmlformats.org/officeDocument/2006/relationships/slideLayout" Target="../slideLayouts/slideLayout18.xml"/><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hyperlink" Target="https://www.research.utah.edu/funding/" TargetMode="External"/><Relationship Id="rId2" Type="http://schemas.openxmlformats.org/officeDocument/2006/relationships/image" Target="../media/image91.png"/><Relationship Id="rId1" Type="http://schemas.openxmlformats.org/officeDocument/2006/relationships/slideLayout" Target="../slideLayouts/slideLayout18.xml"/><Relationship Id="rId6" Type="http://schemas.openxmlformats.org/officeDocument/2006/relationships/image" Target="../media/image95.png"/><Relationship Id="rId5" Type="http://schemas.openxmlformats.org/officeDocument/2006/relationships/image" Target="../media/image93.pn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hyperlink" Target="https://www.research.utah.edu/funding/" TargetMode="External"/><Relationship Id="rId7" Type="http://schemas.openxmlformats.org/officeDocument/2006/relationships/image" Target="../media/image97.png"/><Relationship Id="rId2" Type="http://schemas.openxmlformats.org/officeDocument/2006/relationships/image" Target="../media/image91.png"/><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93.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hyperlink" Target="https://www.research.utah.edu/funding/limitedsubmission/" TargetMode="External"/><Relationship Id="rId2" Type="http://schemas.openxmlformats.org/officeDocument/2006/relationships/image" Target="../media/image98.png"/><Relationship Id="rId1" Type="http://schemas.openxmlformats.org/officeDocument/2006/relationships/slideLayout" Target="../slideLayouts/slideLayout18.xml"/><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4.svg"/><Relationship Id="rId7" Type="http://schemas.openxmlformats.org/officeDocument/2006/relationships/image" Target="../media/image102.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33.png"/><Relationship Id="rId4" Type="http://schemas.openxmlformats.org/officeDocument/2006/relationships/image" Target="../media/image100.png"/><Relationship Id="rId9" Type="http://schemas.openxmlformats.org/officeDocument/2006/relationships/image" Target="../media/image104.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hyperlink" Target="https://humutah.co1.qualtrics.com/jfe/form/SV_57GheDfwfcX7RQy" TargetMode="External"/><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112.jpe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s>
</file>

<file path=ppt/slides/_rels/slide3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8.png"/><Relationship Id="rId1" Type="http://schemas.openxmlformats.org/officeDocument/2006/relationships/slideLayout" Target="../slideLayouts/slideLayout18.xml"/><Relationship Id="rId4" Type="http://schemas.openxmlformats.org/officeDocument/2006/relationships/image" Target="../media/image121.jpeg"/></Relationships>
</file>

<file path=ppt/slides/_rels/slide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122.png"/></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www.research.utah.edu/funding/1u4u/" TargetMode="Externa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8" Type="http://schemas.openxmlformats.org/officeDocument/2006/relationships/hyperlink" Target="https://www.research.utah.edu/research-initiatives/" TargetMode="External"/><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2.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2.png"/><Relationship Id="rId7" Type="http://schemas.openxmlformats.org/officeDocument/2006/relationships/image" Target="../media/image126.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hyperlink" Target="https://www.research.utah.edu/research-initiative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hyperlink" Target="https://forms.gle/5mdmJdmzkLcQfpus5" TargetMode="External"/><Relationship Id="rId2" Type="http://schemas.openxmlformats.org/officeDocument/2006/relationships/image" Target="../media/image137.png"/><Relationship Id="rId1" Type="http://schemas.openxmlformats.org/officeDocument/2006/relationships/slideLayout" Target="../slideLayouts/slideLayout18.xml"/><Relationship Id="rId4" Type="http://schemas.openxmlformats.org/officeDocument/2006/relationships/hyperlink" Target="mailto:vasiliki.karahalios@utah.edu"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research.utah.edu/funding/1u4u/" TargetMode="External"/><Relationship Id="rId2" Type="http://schemas.openxmlformats.org/officeDocument/2006/relationships/image" Target="../media/image138.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www.research.utah.edu/funding-item/9883/" TargetMode="External"/><Relationship Id="rId1" Type="http://schemas.openxmlformats.org/officeDocument/2006/relationships/slideLayout" Target="../slideLayouts/slideLayout18.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jpeg"/></Relationships>
</file>

<file path=ppt/slides/_rels/slide47.xml.rels><?xml version="1.0" encoding="UTF-8" standalone="yes"?>
<Relationships xmlns="http://schemas.openxmlformats.org/package/2006/relationships"><Relationship Id="rId3" Type="http://schemas.openxmlformats.org/officeDocument/2006/relationships/hyperlink" Target="https://www.research.utah.edu/funding-item/community-preventative-health-research-town-hall-november-7-2024/" TargetMode="External"/><Relationship Id="rId2" Type="http://schemas.openxmlformats.org/officeDocument/2006/relationships/image" Target="../media/image14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jp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jpg"/><Relationship Id="rId12" Type="http://schemas.openxmlformats.org/officeDocument/2006/relationships/image" Target="../media/image21.jp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20.jp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jpg"/><Relationship Id="rId19" Type="http://schemas.openxmlformats.org/officeDocument/2006/relationships/image" Target="../media/image28.png"/><Relationship Id="rId4" Type="http://schemas.openxmlformats.org/officeDocument/2006/relationships/image" Target="../media/image13.jpg"/><Relationship Id="rId9" Type="http://schemas.openxmlformats.org/officeDocument/2006/relationships/image" Target="../media/image18.jpg"/><Relationship Id="rId14" Type="http://schemas.openxmlformats.org/officeDocument/2006/relationships/image" Target="../media/image23.jp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png"/><Relationship Id="rId16"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hyperlink" Target="https://www.research.utah.edu/the-pos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innovate.utah.edu/" TargetMode="External"/><Relationship Id="rId2" Type="http://schemas.openxmlformats.org/officeDocument/2006/relationships/image" Target="../media/image4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88E9117-1093-7D84-E975-AC807A104036}"/>
              </a:ext>
            </a:extLst>
          </p:cNvPr>
          <p:cNvSpPr txBox="1"/>
          <p:nvPr/>
        </p:nvSpPr>
        <p:spPr>
          <a:xfrm>
            <a:off x="-143841" y="1349847"/>
            <a:ext cx="12479097" cy="1569660"/>
          </a:xfrm>
          <a:prstGeom prst="rect">
            <a:avLst/>
          </a:prstGeom>
          <a:noFill/>
        </p:spPr>
        <p:txBody>
          <a:bodyPr wrap="square" rtlCol="0">
            <a:spAutoFit/>
          </a:bodyPr>
          <a:lstStyle/>
          <a:p>
            <a:pPr algn="ctr" defTabSz="1371600"/>
            <a:r>
              <a:rPr lang="en-US" sz="9600" b="1" dirty="0">
                <a:solidFill>
                  <a:prstClr val="white"/>
                </a:solidFill>
                <a:latin typeface="Century Gothic" panose="020B0502020202020204" pitchFamily="34" charset="0"/>
                <a:cs typeface="Arial" panose="020B0604020202020204" pitchFamily="34" charset="0"/>
              </a:rPr>
              <a:t>VPR Programs</a:t>
            </a:r>
          </a:p>
        </p:txBody>
      </p:sp>
      <p:pic>
        <p:nvPicPr>
          <p:cNvPr id="7" name="Picture 6" descr="Logo, company name&#10;&#10;Description automatically generated">
            <a:extLst>
              <a:ext uri="{FF2B5EF4-FFF2-40B4-BE49-F238E27FC236}">
                <a16:creationId xmlns:a16="http://schemas.microsoft.com/office/drawing/2014/main" id="{D75C6C65-892C-CB3E-9065-1304472EB9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43190" y="8710362"/>
            <a:ext cx="1420554" cy="1420554"/>
          </a:xfrm>
          <a:prstGeom prst="rect">
            <a:avLst/>
          </a:prstGeom>
        </p:spPr>
      </p:pic>
      <p:sp>
        <p:nvSpPr>
          <p:cNvPr id="3" name="TextBox 2">
            <a:extLst>
              <a:ext uri="{FF2B5EF4-FFF2-40B4-BE49-F238E27FC236}">
                <a16:creationId xmlns:a16="http://schemas.microsoft.com/office/drawing/2014/main" id="{125D9B95-3CCE-52A4-6B62-2E57FBD23C08}"/>
              </a:ext>
            </a:extLst>
          </p:cNvPr>
          <p:cNvSpPr txBox="1"/>
          <p:nvPr/>
        </p:nvSpPr>
        <p:spPr>
          <a:xfrm>
            <a:off x="1421715" y="3173907"/>
            <a:ext cx="8488017" cy="1384995"/>
          </a:xfrm>
          <a:prstGeom prst="rect">
            <a:avLst/>
          </a:prstGeom>
          <a:noFill/>
        </p:spPr>
        <p:txBody>
          <a:bodyPr wrap="square" lIns="137160" tIns="68580" rIns="137160" bIns="68580" rtlCol="0" anchor="t">
            <a:spAutoFit/>
          </a:bodyPr>
          <a:lstStyle/>
          <a:p>
            <a:pPr algn="ctr" defTabSz="1371600"/>
            <a:r>
              <a:rPr lang="en-US" sz="2700" b="1" dirty="0">
                <a:solidFill>
                  <a:prstClr val="white"/>
                </a:solidFill>
                <a:latin typeface="Century Gothic"/>
              </a:rPr>
              <a:t>Dr. Jakob Jensen </a:t>
            </a:r>
            <a:br>
              <a:rPr lang="en-US" sz="2700" dirty="0">
                <a:solidFill>
                  <a:prstClr val="white"/>
                </a:solidFill>
                <a:latin typeface="Century Gothic"/>
              </a:rPr>
            </a:br>
            <a:r>
              <a:rPr lang="en-US" sz="2700" dirty="0">
                <a:solidFill>
                  <a:prstClr val="white"/>
                </a:solidFill>
                <a:latin typeface="Century Gothic"/>
              </a:rPr>
              <a:t>Assoc. Vice President for Research</a:t>
            </a:r>
          </a:p>
          <a:p>
            <a:pPr algn="ctr" defTabSz="1371600"/>
            <a:r>
              <a:rPr lang="en-US" sz="2700" dirty="0">
                <a:solidFill>
                  <a:prstClr val="white"/>
                </a:solidFill>
                <a:latin typeface="Century Gothic"/>
              </a:rPr>
              <a:t>jakob.Jensen@utah.edu </a:t>
            </a:r>
            <a:endParaRPr lang="en-US" sz="27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0802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34939-F377-CF8B-D8B9-75E9FDC00F82}"/>
              </a:ext>
            </a:extLst>
          </p:cNvPr>
          <p:cNvPicPr>
            <a:picLocks noChangeAspect="1"/>
          </p:cNvPicPr>
          <p:nvPr/>
        </p:nvPicPr>
        <p:blipFill>
          <a:blip r:embed="rId2"/>
          <a:stretch>
            <a:fillRect/>
          </a:stretch>
        </p:blipFill>
        <p:spPr>
          <a:xfrm>
            <a:off x="13530005" y="0"/>
            <a:ext cx="4529395" cy="10287000"/>
          </a:xfrm>
          <a:prstGeom prst="rect">
            <a:avLst/>
          </a:prstGeom>
        </p:spPr>
      </p:pic>
      <p:pic>
        <p:nvPicPr>
          <p:cNvPr id="9" name="Picture 8" descr="A black background with yellow letters&#10;&#10;Description automatically generated">
            <a:extLst>
              <a:ext uri="{FF2B5EF4-FFF2-40B4-BE49-F238E27FC236}">
                <a16:creationId xmlns:a16="http://schemas.microsoft.com/office/drawing/2014/main" id="{592C4A52-F4B6-6EC2-A9B3-539B8F72A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65" y="-176211"/>
            <a:ext cx="12808840" cy="3052656"/>
          </a:xfrm>
          <a:prstGeom prst="rect">
            <a:avLst/>
          </a:prstGeom>
        </p:spPr>
      </p:pic>
      <p:sp>
        <p:nvSpPr>
          <p:cNvPr id="2" name="TextBox 3">
            <a:extLst>
              <a:ext uri="{FF2B5EF4-FFF2-40B4-BE49-F238E27FC236}">
                <a16:creationId xmlns:a16="http://schemas.microsoft.com/office/drawing/2014/main" id="{7A1D627C-2473-D3E6-42D9-A95DBEAC4941}"/>
              </a:ext>
            </a:extLst>
          </p:cNvPr>
          <p:cNvSpPr txBox="1"/>
          <p:nvPr/>
        </p:nvSpPr>
        <p:spPr>
          <a:xfrm>
            <a:off x="715889" y="3442570"/>
            <a:ext cx="6936772" cy="1365374"/>
          </a:xfrm>
          <a:prstGeom prst="rect">
            <a:avLst/>
          </a:prstGeom>
        </p:spPr>
        <p:txBody>
          <a:bodyPr wrap="square" lIns="0" tIns="0" rIns="0" bIns="0" rtlCol="0" anchor="t">
            <a:spAutoFit/>
          </a:bodyPr>
          <a:lstStyle/>
          <a:p>
            <a:pPr algn="just">
              <a:lnSpc>
                <a:spcPts val="2140"/>
              </a:lnSpc>
            </a:pPr>
            <a:r>
              <a:rPr lang="en-US" sz="2400" spc="40" dirty="0">
                <a:solidFill>
                  <a:srgbClr val="273335"/>
                </a:solidFill>
                <a:latin typeface="Poppins Light"/>
              </a:rPr>
              <a:t>The AVPR’s Desk launched in September  2024. It features all VPR events and announcements in one “easy to find” place. Faculty can also sign up to receive bi-weekly recaps </a:t>
            </a:r>
            <a:r>
              <a:rPr lang="en-US" sz="2400" spc="40" dirty="0">
                <a:solidFill>
                  <a:srgbClr val="273335"/>
                </a:solidFill>
                <a:latin typeface="Poppins Light"/>
                <a:hlinkClick r:id="rId4"/>
              </a:rPr>
              <a:t>here</a:t>
            </a:r>
            <a:r>
              <a:rPr lang="en-US" sz="2400" spc="40" dirty="0">
                <a:solidFill>
                  <a:srgbClr val="273335"/>
                </a:solidFill>
                <a:latin typeface="Poppins Light"/>
              </a:rPr>
              <a:t>.</a:t>
            </a:r>
          </a:p>
        </p:txBody>
      </p:sp>
      <p:pic>
        <p:nvPicPr>
          <p:cNvPr id="4" name="Picture 3">
            <a:hlinkClick r:id="rId4"/>
            <a:extLst>
              <a:ext uri="{FF2B5EF4-FFF2-40B4-BE49-F238E27FC236}">
                <a16:creationId xmlns:a16="http://schemas.microsoft.com/office/drawing/2014/main" id="{4C3E19DA-F95C-8B60-0934-703F1DF5AE96}"/>
              </a:ext>
            </a:extLst>
          </p:cNvPr>
          <p:cNvPicPr>
            <a:picLocks noChangeAspect="1"/>
          </p:cNvPicPr>
          <p:nvPr/>
        </p:nvPicPr>
        <p:blipFill>
          <a:blip r:embed="rId5"/>
          <a:stretch>
            <a:fillRect/>
          </a:stretch>
        </p:blipFill>
        <p:spPr>
          <a:xfrm>
            <a:off x="532218" y="5374069"/>
            <a:ext cx="6601746" cy="4667901"/>
          </a:xfrm>
          <a:prstGeom prst="rect">
            <a:avLst/>
          </a:prstGeom>
        </p:spPr>
      </p:pic>
    </p:spTree>
    <p:extLst>
      <p:ext uri="{BB962C8B-B14F-4D97-AF65-F5344CB8AC3E}">
        <p14:creationId xmlns:p14="http://schemas.microsoft.com/office/powerpoint/2010/main" val="506496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498" t="1664" r="18854" b="2318"/>
          <a:stretch>
            <a:fillRect/>
          </a:stretch>
        </p:blipFill>
        <p:spPr>
          <a:xfrm rot="5400000">
            <a:off x="3952426" y="-3971966"/>
            <a:ext cx="10441759" cy="18346612"/>
          </a:xfrm>
          <a:prstGeom prst="rect">
            <a:avLst/>
          </a:prstGeom>
        </p:spPr>
      </p:pic>
      <p:pic>
        <p:nvPicPr>
          <p:cNvPr id="4" name="Picture 3" descr="A red and black text&#10;&#10;Description automatically generated">
            <a:extLst>
              <a:ext uri="{FF2B5EF4-FFF2-40B4-BE49-F238E27FC236}">
                <a16:creationId xmlns:a16="http://schemas.microsoft.com/office/drawing/2014/main" id="{67CE6E69-1D88-0C18-B4B7-879F0D0EC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367" y="1257300"/>
            <a:ext cx="8501265" cy="2565751"/>
          </a:xfrm>
          <a:prstGeom prst="rect">
            <a:avLst/>
          </a:prstGeom>
        </p:spPr>
      </p:pic>
      <p:pic>
        <p:nvPicPr>
          <p:cNvPr id="5" name="Picture 4" descr="A black background with red text&#10;&#10;Description automatically generated">
            <a:extLst>
              <a:ext uri="{FF2B5EF4-FFF2-40B4-BE49-F238E27FC236}">
                <a16:creationId xmlns:a16="http://schemas.microsoft.com/office/drawing/2014/main" id="{DD1054DB-3FC4-EC2A-3411-520DC1ACF9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4533900"/>
            <a:ext cx="11778413" cy="2702974"/>
          </a:xfrm>
          <a:prstGeom prst="rect">
            <a:avLst/>
          </a:prstGeom>
        </p:spPr>
      </p:pic>
    </p:spTree>
    <p:extLst>
      <p:ext uri="{BB962C8B-B14F-4D97-AF65-F5344CB8AC3E}">
        <p14:creationId xmlns:p14="http://schemas.microsoft.com/office/powerpoint/2010/main" val="3090833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5276A4DD-B829-604E-A859-82389A6DAD20}"/>
              </a:ext>
            </a:extLst>
          </p:cNvPr>
          <p:cNvSpPr txBox="1"/>
          <p:nvPr/>
        </p:nvSpPr>
        <p:spPr>
          <a:xfrm>
            <a:off x="8659368" y="658809"/>
            <a:ext cx="9041453" cy="3000821"/>
          </a:xfrm>
          <a:prstGeom prst="rect">
            <a:avLst/>
          </a:prstGeom>
        </p:spPr>
        <p:txBody>
          <a:bodyPr lIns="0" tIns="0" rIns="0" bIns="0" rtlCol="0" anchor="t">
            <a:spAutoFit/>
          </a:bodyPr>
          <a:lstStyle/>
          <a:p>
            <a:pPr marR="0" lvl="0" algn="just" defTabSz="914400" rtl="0" eaLnBrk="1" fontAlgn="auto" latinLnBrk="0" hangingPunct="1">
              <a:lnSpc>
                <a:spcPts val="2587"/>
              </a:lnSpc>
              <a:spcBef>
                <a:spcPts val="0"/>
              </a:spcBef>
              <a:spcAft>
                <a:spcPts val="0"/>
              </a:spcAft>
              <a:buClrTx/>
              <a:buSzTx/>
              <a:tabLst/>
              <a:defRPr/>
            </a:pPr>
            <a:r>
              <a:rPr kumimoji="0" lang="en-US" sz="2400" b="0" i="0" u="none" strike="noStrike" kern="1200" cap="none" spc="0" normalizeH="0" baseline="0" noProof="0" dirty="0">
                <a:ln>
                  <a:noFill/>
                </a:ln>
                <a:solidFill>
                  <a:srgbClr val="000000"/>
                </a:solidFill>
                <a:effectLst/>
                <a:uLnTx/>
                <a:uFillTx/>
                <a:latin typeface="Open Sans Light"/>
                <a:ea typeface="+mn-ea"/>
                <a:cs typeface="+mn-cs"/>
                <a:hlinkClick r:id="rId2"/>
              </a:rPr>
              <a:t>OSP</a:t>
            </a:r>
            <a:r>
              <a:rPr kumimoji="0" lang="en-US" sz="2400" b="0" i="0" u="none" strike="noStrike" kern="1200" cap="none" spc="0" normalizeH="0" baseline="0" noProof="0" dirty="0">
                <a:ln>
                  <a:noFill/>
                </a:ln>
                <a:solidFill>
                  <a:srgbClr val="000000"/>
                </a:solidFill>
                <a:effectLst/>
                <a:uLnTx/>
                <a:uFillTx/>
                <a:latin typeface="Open Sans Light"/>
                <a:ea typeface="+mn-ea"/>
                <a:cs typeface="+mn-cs"/>
              </a:rPr>
              <a:t> supports University of Utah faculty through effective management of extramural sponsored proposals and awards funded by federal and state agencies, foundations, and other public and private sources. OSP is primarily responsible for interpreting and ensuring compliance with University policy, proposal and award terms and conditions, and applicable federal and state laws and regulations. OSP reviews and submits proposals on behalf of the University. OSP </a:t>
            </a:r>
            <a:r>
              <a:rPr lang="en-US" sz="2400" dirty="0">
                <a:solidFill>
                  <a:srgbClr val="000000"/>
                </a:solidFill>
                <a:latin typeface="Open Sans Light"/>
              </a:rPr>
              <a:t>also </a:t>
            </a:r>
            <a:r>
              <a:rPr kumimoji="0" lang="en-US" sz="2400" b="0" i="0" u="none" strike="noStrike" kern="1200" cap="none" spc="0" normalizeH="0" baseline="0" noProof="0" dirty="0">
                <a:ln>
                  <a:noFill/>
                </a:ln>
                <a:solidFill>
                  <a:srgbClr val="000000"/>
                </a:solidFill>
                <a:effectLst/>
                <a:uLnTx/>
                <a:uFillTx/>
                <a:latin typeface="Open Sans Light"/>
                <a:ea typeface="+mn-ea"/>
                <a:cs typeface="+mn-cs"/>
              </a:rPr>
              <a:t>drafts, negotiates, and signs sponsored agreements and subawards.</a:t>
            </a:r>
            <a:endParaRPr lang="en-US" sz="2400" dirty="0">
              <a:solidFill>
                <a:srgbClr val="000000"/>
              </a:solidFill>
              <a:latin typeface="Open Sans Light"/>
            </a:endParaRPr>
          </a:p>
        </p:txBody>
      </p:sp>
      <p:pic>
        <p:nvPicPr>
          <p:cNvPr id="5" name="Picture 4" descr="A red and black text&#10;&#10;Description automatically generated">
            <a:extLst>
              <a:ext uri="{FF2B5EF4-FFF2-40B4-BE49-F238E27FC236}">
                <a16:creationId xmlns:a16="http://schemas.microsoft.com/office/drawing/2014/main" id="{672918A7-D380-FF76-6BA3-0D7B2B7D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807" y="4736592"/>
            <a:ext cx="16207643" cy="4891599"/>
          </a:xfrm>
          <a:prstGeom prst="rect">
            <a:avLst/>
          </a:prstGeom>
        </p:spPr>
      </p:pic>
      <p:pic>
        <p:nvPicPr>
          <p:cNvPr id="7" name="Picture 6" descr="A red and white text on a black background&#10;&#10;Description automatically generated">
            <a:extLst>
              <a:ext uri="{FF2B5EF4-FFF2-40B4-BE49-F238E27FC236}">
                <a16:creationId xmlns:a16="http://schemas.microsoft.com/office/drawing/2014/main" id="{45266BDD-3E67-30E9-266E-B444DD53C1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266700"/>
            <a:ext cx="6151498" cy="1562472"/>
          </a:xfrm>
          <a:prstGeom prst="rect">
            <a:avLst/>
          </a:prstGeom>
        </p:spPr>
      </p:pic>
    </p:spTree>
    <p:extLst>
      <p:ext uri="{BB962C8B-B14F-4D97-AF65-F5344CB8AC3E}">
        <p14:creationId xmlns:p14="http://schemas.microsoft.com/office/powerpoint/2010/main" val="882462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5276A4DD-B829-604E-A859-82389A6DAD20}"/>
              </a:ext>
            </a:extLst>
          </p:cNvPr>
          <p:cNvSpPr txBox="1"/>
          <p:nvPr/>
        </p:nvSpPr>
        <p:spPr>
          <a:xfrm>
            <a:off x="8449056" y="716800"/>
            <a:ext cx="9041453" cy="3334246"/>
          </a:xfrm>
          <a:prstGeom prst="rect">
            <a:avLst/>
          </a:prstGeom>
        </p:spPr>
        <p:txBody>
          <a:bodyPr lIns="0" tIns="0" rIns="0" bIns="0" rtlCol="0" anchor="t">
            <a:spAutoFit/>
          </a:bodyPr>
          <a:lstStyle/>
          <a:p>
            <a:pPr marR="0" lvl="0" algn="just" defTabSz="914400" rtl="0" eaLnBrk="1" fontAlgn="auto" latinLnBrk="0" hangingPunct="1">
              <a:lnSpc>
                <a:spcPts val="2587"/>
              </a:lnSpc>
              <a:spcBef>
                <a:spcPts val="0"/>
              </a:spcBef>
              <a:spcAft>
                <a:spcPts val="0"/>
              </a:spcAft>
              <a:buClrTx/>
              <a:buSzTx/>
              <a:tabLst/>
              <a:defRPr/>
            </a:pPr>
            <a:r>
              <a:rPr lang="en-US" sz="2400" dirty="0">
                <a:solidFill>
                  <a:srgbClr val="000000"/>
                </a:solidFill>
                <a:latin typeface="Open Sans Light"/>
              </a:rPr>
              <a:t>The </a:t>
            </a:r>
            <a:r>
              <a:rPr lang="en-US" sz="2400" dirty="0">
                <a:solidFill>
                  <a:srgbClr val="000000"/>
                </a:solidFill>
                <a:latin typeface="Open Sans Light"/>
                <a:hlinkClick r:id="rId2"/>
              </a:rPr>
              <a:t>Pre-Award Office</a:t>
            </a:r>
            <a:r>
              <a:rPr lang="en-US" sz="2400" dirty="0">
                <a:solidFill>
                  <a:srgbClr val="000000"/>
                </a:solidFill>
                <a:latin typeface="Open Sans Light"/>
              </a:rPr>
              <a:t> is to assist investigators with the preparation and submission of applications for extramural funding. Some of the services offered by the Pre-Award Office include researching the funding opportunity, starting and managing the application, providing instructions and checklists of requirements for the opportunity, reviewing all submission documents, assisting with budget preparation, and liaising with the Office of Sponsored Projects to submit the application. The Pre-Award Office currently serves specific departments and colleges across main campus and health sciences.</a:t>
            </a:r>
            <a:endParaRPr kumimoji="0" lang="en-US" sz="2400" b="0" i="0" u="none" strike="noStrike" kern="1200" cap="none" spc="0" normalizeH="0" baseline="0" noProof="0" dirty="0">
              <a:ln>
                <a:noFill/>
              </a:ln>
              <a:solidFill>
                <a:srgbClr val="000000"/>
              </a:solidFill>
              <a:effectLst/>
              <a:uLnTx/>
              <a:uFillTx/>
              <a:latin typeface="Open Sans Light"/>
              <a:ea typeface="+mn-ea"/>
              <a:cs typeface="+mn-cs"/>
            </a:endParaRPr>
          </a:p>
        </p:txBody>
      </p:sp>
      <p:pic>
        <p:nvPicPr>
          <p:cNvPr id="6" name="Picture 5" descr="A black background with red text&#10;&#10;Description automatically generated">
            <a:extLst>
              <a:ext uri="{FF2B5EF4-FFF2-40B4-BE49-F238E27FC236}">
                <a16:creationId xmlns:a16="http://schemas.microsoft.com/office/drawing/2014/main" id="{38280AA4-D03F-5CC6-D293-7C3B0C5FF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119" y="5022592"/>
            <a:ext cx="19100317" cy="4383245"/>
          </a:xfrm>
          <a:prstGeom prst="rect">
            <a:avLst/>
          </a:prstGeom>
        </p:spPr>
      </p:pic>
      <p:pic>
        <p:nvPicPr>
          <p:cNvPr id="7" name="Picture 6" descr="A red and white text on a black background&#10;&#10;Description automatically generated">
            <a:extLst>
              <a:ext uri="{FF2B5EF4-FFF2-40B4-BE49-F238E27FC236}">
                <a16:creationId xmlns:a16="http://schemas.microsoft.com/office/drawing/2014/main" id="{45266BDD-3E67-30E9-266E-B444DD53C1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266700"/>
            <a:ext cx="6151498" cy="1562472"/>
          </a:xfrm>
          <a:prstGeom prst="rect">
            <a:avLst/>
          </a:prstGeom>
        </p:spPr>
      </p:pic>
    </p:spTree>
    <p:extLst>
      <p:ext uri="{BB962C8B-B14F-4D97-AF65-F5344CB8AC3E}">
        <p14:creationId xmlns:p14="http://schemas.microsoft.com/office/powerpoint/2010/main" val="1557435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498" t="1664" r="18854" b="2318"/>
          <a:stretch>
            <a:fillRect/>
          </a:stretch>
        </p:blipFill>
        <p:spPr>
          <a:xfrm rot="5400000">
            <a:off x="3952426" y="-3971966"/>
            <a:ext cx="10441759" cy="18346612"/>
          </a:xfrm>
          <a:prstGeom prst="rect">
            <a:avLst/>
          </a:prstGeom>
        </p:spPr>
      </p:pic>
      <p:pic>
        <p:nvPicPr>
          <p:cNvPr id="4" name="Picture 101">
            <a:extLst>
              <a:ext uri="{FF2B5EF4-FFF2-40B4-BE49-F238E27FC236}">
                <a16:creationId xmlns:a16="http://schemas.microsoft.com/office/drawing/2014/main" id="{3C6E78D9-1038-D6F9-4E76-392FF1B2DA31}"/>
              </a:ext>
            </a:extLst>
          </p:cNvPr>
          <p:cNvPicPr>
            <a:picLocks noChangeAspect="1"/>
          </p:cNvPicPr>
          <p:nvPr/>
        </p:nvPicPr>
        <p:blipFill rotWithShape="1">
          <a:blip r:embed="rId4"/>
          <a:srcRect l="15525" t="40500" r="18609" b="30500"/>
          <a:stretch/>
        </p:blipFill>
        <p:spPr>
          <a:xfrm>
            <a:off x="6480736" y="256911"/>
            <a:ext cx="5855519" cy="2578139"/>
          </a:xfrm>
          <a:prstGeom prst="rect">
            <a:avLst/>
          </a:prstGeom>
        </p:spPr>
      </p:pic>
      <p:pic>
        <p:nvPicPr>
          <p:cNvPr id="5" name="Picture 4" descr="A red and grey logo&#10;&#10;Description automatically generated">
            <a:extLst>
              <a:ext uri="{FF2B5EF4-FFF2-40B4-BE49-F238E27FC236}">
                <a16:creationId xmlns:a16="http://schemas.microsoft.com/office/drawing/2014/main" id="{FC81BB16-49D0-AD5B-C211-A267BEC4CF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3487" y="3609255"/>
            <a:ext cx="7930015" cy="2335750"/>
          </a:xfrm>
          <a:prstGeom prst="rect">
            <a:avLst/>
          </a:prstGeom>
        </p:spPr>
      </p:pic>
      <p:pic>
        <p:nvPicPr>
          <p:cNvPr id="6" name="Picture 5" descr="A black background with red and grey text&#10;&#10;Description automatically generated">
            <a:extLst>
              <a:ext uri="{FF2B5EF4-FFF2-40B4-BE49-F238E27FC236}">
                <a16:creationId xmlns:a16="http://schemas.microsoft.com/office/drawing/2014/main" id="{88D2C98B-0BF6-DDB7-FD7E-E3184C4267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5724" y="6953046"/>
            <a:ext cx="7864685" cy="2461132"/>
          </a:xfrm>
          <a:prstGeom prst="rect">
            <a:avLst/>
          </a:prstGeom>
        </p:spPr>
      </p:pic>
    </p:spTree>
    <p:extLst>
      <p:ext uri="{BB962C8B-B14F-4D97-AF65-F5344CB8AC3E}">
        <p14:creationId xmlns:p14="http://schemas.microsoft.com/office/powerpoint/2010/main" val="2753414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5276A4DD-B829-604E-A859-82389A6DAD20}"/>
              </a:ext>
            </a:extLst>
          </p:cNvPr>
          <p:cNvSpPr txBox="1"/>
          <p:nvPr/>
        </p:nvSpPr>
        <p:spPr>
          <a:xfrm>
            <a:off x="914400" y="2326144"/>
            <a:ext cx="9041453" cy="2311787"/>
          </a:xfrm>
          <a:prstGeom prst="rect">
            <a:avLst/>
          </a:prstGeom>
        </p:spPr>
        <p:txBody>
          <a:bodyPr lIns="0" tIns="0" rIns="0" bIns="0" rtlCol="0" anchor="t">
            <a:spAutoFit/>
          </a:bodyPr>
          <a:lstStyle/>
          <a:p>
            <a:pPr marL="0" marR="0" lvl="0" indent="0" algn="l" defTabSz="914400" rtl="0" eaLnBrk="1" fontAlgn="auto" latinLnBrk="0" hangingPunct="1">
              <a:lnSpc>
                <a:spcPts val="2587"/>
              </a:lnSpc>
              <a:spcBef>
                <a:spcPts val="0"/>
              </a:spcBef>
              <a:spcAft>
                <a:spcPts val="0"/>
              </a:spcAft>
              <a:buClrTx/>
              <a:buSzTx/>
              <a:buFontTx/>
              <a:buNone/>
              <a:tabLst/>
              <a:defRPr/>
            </a:pPr>
            <a:r>
              <a:rPr lang="en-US" sz="1848" dirty="0">
                <a:solidFill>
                  <a:srgbClr val="000000"/>
                </a:solidFill>
                <a:latin typeface="Open Sans Light"/>
              </a:rPr>
              <a:t>The AVPR chairs a few key committees: : </a:t>
            </a:r>
          </a:p>
          <a:p>
            <a:pPr marL="457200" marR="0" lvl="0" indent="-457200" algn="l" defTabSz="914400" rtl="0" eaLnBrk="1" fontAlgn="auto" latinLnBrk="0" hangingPunct="1">
              <a:lnSpc>
                <a:spcPts val="2587"/>
              </a:lnSpc>
              <a:spcBef>
                <a:spcPts val="0"/>
              </a:spcBef>
              <a:spcAft>
                <a:spcPts val="0"/>
              </a:spcAft>
              <a:buClrTx/>
              <a:buSzTx/>
              <a:buFont typeface="Arial" panose="020B0604020202020204" pitchFamily="34" charset="0"/>
              <a:buChar char="•"/>
              <a:tabLst/>
              <a:defRPr/>
            </a:pPr>
            <a:r>
              <a:rPr lang="en-US" sz="1848" dirty="0">
                <a:solidFill>
                  <a:srgbClr val="000000"/>
                </a:solidFill>
                <a:latin typeface="Open Sans Light"/>
              </a:rPr>
              <a:t>the One Utah Research Council (OURC)</a:t>
            </a:r>
          </a:p>
          <a:p>
            <a:pPr marL="457200" marR="0" lvl="0" indent="-457200" algn="l" defTabSz="914400" rtl="0" eaLnBrk="1" fontAlgn="auto" latinLnBrk="0" hangingPunct="1">
              <a:lnSpc>
                <a:spcPts val="2587"/>
              </a:lnSpc>
              <a:spcBef>
                <a:spcPts val="0"/>
              </a:spcBef>
              <a:spcAft>
                <a:spcPts val="0"/>
              </a:spcAft>
              <a:buClrTx/>
              <a:buSzTx/>
              <a:buFont typeface="Arial" panose="020B0604020202020204" pitchFamily="34" charset="0"/>
              <a:buChar char="•"/>
              <a:tabLst/>
              <a:defRPr/>
            </a:pPr>
            <a:r>
              <a:rPr lang="en-US" sz="1848" dirty="0">
                <a:solidFill>
                  <a:srgbClr val="000000"/>
                </a:solidFill>
                <a:latin typeface="Open Sans Light"/>
              </a:rPr>
              <a:t>the ADR Council</a:t>
            </a:r>
          </a:p>
          <a:p>
            <a:pPr marL="457200" indent="-457200">
              <a:lnSpc>
                <a:spcPts val="2587"/>
              </a:lnSpc>
              <a:buFont typeface="Arial" panose="020B0604020202020204" pitchFamily="34" charset="0"/>
              <a:buChar char="•"/>
              <a:defRPr/>
            </a:pPr>
            <a:r>
              <a:rPr lang="en-US" sz="1848" dirty="0">
                <a:solidFill>
                  <a:srgbClr val="000000"/>
                </a:solidFill>
                <a:latin typeface="Open Sans Light"/>
              </a:rPr>
              <a:t>the University Research Committee (URC)</a:t>
            </a:r>
          </a:p>
          <a:p>
            <a:pPr marL="457200" marR="0" lvl="0" indent="-457200" algn="l" defTabSz="914400" rtl="0" eaLnBrk="1" fontAlgn="auto" latinLnBrk="0" hangingPunct="1">
              <a:lnSpc>
                <a:spcPts val="2587"/>
              </a:lnSpc>
              <a:spcBef>
                <a:spcPts val="0"/>
              </a:spcBef>
              <a:spcAft>
                <a:spcPts val="0"/>
              </a:spcAft>
              <a:buClrTx/>
              <a:buSzTx/>
              <a:buFont typeface="Arial" panose="020B0604020202020204" pitchFamily="34" charset="0"/>
              <a:buChar char="•"/>
              <a:tabLst/>
              <a:defRPr/>
            </a:pPr>
            <a:r>
              <a:rPr lang="en-US" sz="1848" dirty="0">
                <a:solidFill>
                  <a:srgbClr val="000000"/>
                </a:solidFill>
                <a:latin typeface="Open Sans Light"/>
              </a:rPr>
              <a:t>all review committees for VPR Internal Funding Programs</a:t>
            </a:r>
          </a:p>
          <a:p>
            <a:pPr marL="457200" marR="0" lvl="0" indent="-457200" algn="l" defTabSz="914400" rtl="0" eaLnBrk="1" fontAlgn="auto" latinLnBrk="0" hangingPunct="1">
              <a:lnSpc>
                <a:spcPts val="2587"/>
              </a:lnSpc>
              <a:spcBef>
                <a:spcPts val="0"/>
              </a:spcBef>
              <a:spcAft>
                <a:spcPts val="0"/>
              </a:spcAft>
              <a:buClrTx/>
              <a:buSzTx/>
              <a:buFont typeface="Arial" panose="020B0604020202020204" pitchFamily="34" charset="0"/>
              <a:buChar char="•"/>
              <a:tabLst/>
              <a:defRPr/>
            </a:pPr>
            <a:endParaRPr kumimoji="0" lang="en-US" sz="1848" b="0" i="0" u="none" strike="noStrike" kern="1200" cap="none" spc="0" normalizeH="0" baseline="0" noProof="0" dirty="0">
              <a:ln>
                <a:noFill/>
              </a:ln>
              <a:solidFill>
                <a:srgbClr val="000000"/>
              </a:solidFill>
              <a:effectLst/>
              <a:uLnTx/>
              <a:uFillTx/>
              <a:latin typeface="Open Sans Light"/>
              <a:ea typeface="+mn-ea"/>
              <a:cs typeface="+mn-cs"/>
            </a:endParaRPr>
          </a:p>
          <a:p>
            <a:pPr marL="457200" marR="0" lvl="0" indent="-457200" algn="l" defTabSz="914400" rtl="0" eaLnBrk="1" fontAlgn="auto" latinLnBrk="0" hangingPunct="1">
              <a:lnSpc>
                <a:spcPts val="2587"/>
              </a:lnSpc>
              <a:spcBef>
                <a:spcPts val="0"/>
              </a:spcBef>
              <a:spcAft>
                <a:spcPts val="0"/>
              </a:spcAft>
              <a:buClrTx/>
              <a:buSzTx/>
              <a:buFont typeface="Arial" panose="020B0604020202020204" pitchFamily="34" charset="0"/>
              <a:buChar char="•"/>
              <a:tabLst/>
              <a:defRPr/>
            </a:pPr>
            <a:endParaRPr lang="en-US" sz="1848" dirty="0">
              <a:solidFill>
                <a:srgbClr val="000000"/>
              </a:solidFill>
              <a:latin typeface="Open Sans Light"/>
            </a:endParaRPr>
          </a:p>
        </p:txBody>
      </p:sp>
      <p:pic>
        <p:nvPicPr>
          <p:cNvPr id="7" name="Picture 6" descr="A red and white text on a black background&#10;&#10;Description automatically generated">
            <a:extLst>
              <a:ext uri="{FF2B5EF4-FFF2-40B4-BE49-F238E27FC236}">
                <a16:creationId xmlns:a16="http://schemas.microsoft.com/office/drawing/2014/main" id="{45266BDD-3E67-30E9-266E-B444DD53C1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66700"/>
            <a:ext cx="6151498" cy="1562472"/>
          </a:xfrm>
          <a:prstGeom prst="rect">
            <a:avLst/>
          </a:prstGeom>
        </p:spPr>
      </p:pic>
      <p:pic>
        <p:nvPicPr>
          <p:cNvPr id="2" name="Picture 101">
            <a:extLst>
              <a:ext uri="{FF2B5EF4-FFF2-40B4-BE49-F238E27FC236}">
                <a16:creationId xmlns:a16="http://schemas.microsoft.com/office/drawing/2014/main" id="{84E0A1AA-12AC-4A15-42EE-B3BA87570E90}"/>
              </a:ext>
            </a:extLst>
          </p:cNvPr>
          <p:cNvPicPr>
            <a:picLocks noChangeAspect="1"/>
          </p:cNvPicPr>
          <p:nvPr/>
        </p:nvPicPr>
        <p:blipFill rotWithShape="1">
          <a:blip r:embed="rId3"/>
          <a:srcRect l="15525" t="40500" r="18609" b="30500"/>
          <a:stretch/>
        </p:blipFill>
        <p:spPr>
          <a:xfrm>
            <a:off x="10271527" y="15344"/>
            <a:ext cx="5855519" cy="2578139"/>
          </a:xfrm>
          <a:prstGeom prst="rect">
            <a:avLst/>
          </a:prstGeom>
        </p:spPr>
      </p:pic>
      <p:pic>
        <p:nvPicPr>
          <p:cNvPr id="4" name="Picture 3" descr="A red and grey logo&#10;&#10;Description automatically generated">
            <a:extLst>
              <a:ext uri="{FF2B5EF4-FFF2-40B4-BE49-F238E27FC236}">
                <a16:creationId xmlns:a16="http://schemas.microsoft.com/office/drawing/2014/main" id="{42F858BB-0F28-1C08-162F-2D0057295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9797" y="3461164"/>
            <a:ext cx="7930015" cy="2335750"/>
          </a:xfrm>
          <a:prstGeom prst="rect">
            <a:avLst/>
          </a:prstGeom>
        </p:spPr>
      </p:pic>
      <p:pic>
        <p:nvPicPr>
          <p:cNvPr id="8" name="Picture 7" descr="A black background with red and grey text&#10;&#10;Description automatically generated">
            <a:extLst>
              <a:ext uri="{FF2B5EF4-FFF2-40B4-BE49-F238E27FC236}">
                <a16:creationId xmlns:a16="http://schemas.microsoft.com/office/drawing/2014/main" id="{B18B4A5C-1879-9425-CEB3-95B71BE16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5564" y="6825836"/>
            <a:ext cx="7864685" cy="2461132"/>
          </a:xfrm>
          <a:prstGeom prst="rect">
            <a:avLst/>
          </a:prstGeom>
        </p:spPr>
      </p:pic>
    </p:spTree>
    <p:extLst>
      <p:ext uri="{BB962C8B-B14F-4D97-AF65-F5344CB8AC3E}">
        <p14:creationId xmlns:p14="http://schemas.microsoft.com/office/powerpoint/2010/main" val="2421720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52426" y="-3971966"/>
            <a:ext cx="10441759" cy="18346612"/>
          </a:xfrm>
          <a:custGeom>
            <a:avLst/>
            <a:gdLst/>
            <a:ahLst/>
            <a:cxnLst/>
            <a:rect l="l" t="t" r="r" b="b"/>
            <a:pathLst>
              <a:path w="10441759" h="18346612">
                <a:moveTo>
                  <a:pt x="0" y="0"/>
                </a:moveTo>
                <a:lnTo>
                  <a:pt x="10441760" y="0"/>
                </a:lnTo>
                <a:lnTo>
                  <a:pt x="10441760" y="18346612"/>
                </a:lnTo>
                <a:lnTo>
                  <a:pt x="0" y="18346612"/>
                </a:lnTo>
                <a:lnTo>
                  <a:pt x="0" y="0"/>
                </a:lnTo>
                <a:close/>
              </a:path>
            </a:pathLst>
          </a:custGeom>
          <a:blipFill>
            <a:blip r:embed="rId2">
              <a:extLst>
                <a:ext uri="{96DAC541-7B7A-43D3-8B79-37D633B846F1}">
                  <asvg:svgBlip xmlns:asvg="http://schemas.microsoft.com/office/drawing/2016/SVG/main" r:embed="rId3"/>
                </a:ext>
              </a:extLst>
            </a:blip>
            <a:stretch>
              <a:fillRect l="-48490" t="-1733" r="-34502" b="-24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28916" y="7886689"/>
            <a:ext cx="7171820" cy="2743221"/>
          </a:xfrm>
          <a:custGeom>
            <a:avLst/>
            <a:gdLst/>
            <a:ahLst/>
            <a:cxnLst/>
            <a:rect l="l" t="t" r="r" b="b"/>
            <a:pathLst>
              <a:path w="7171820" h="2743221">
                <a:moveTo>
                  <a:pt x="0" y="0"/>
                </a:moveTo>
                <a:lnTo>
                  <a:pt x="7171820" y="0"/>
                </a:lnTo>
                <a:lnTo>
                  <a:pt x="7171820" y="2743222"/>
                </a:lnTo>
                <a:lnTo>
                  <a:pt x="0" y="274322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18725" y="-4312305"/>
            <a:ext cx="10292423" cy="10292423"/>
          </a:xfrm>
          <a:custGeom>
            <a:avLst/>
            <a:gdLst/>
            <a:ahLst/>
            <a:cxnLst/>
            <a:rect l="l" t="t" r="r" b="b"/>
            <a:pathLst>
              <a:path w="10292423" h="10292423">
                <a:moveTo>
                  <a:pt x="0" y="0"/>
                </a:moveTo>
                <a:lnTo>
                  <a:pt x="10292422" y="0"/>
                </a:lnTo>
                <a:lnTo>
                  <a:pt x="10292422" y="10292423"/>
                </a:lnTo>
                <a:lnTo>
                  <a:pt x="0" y="1029242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531081" y="2705967"/>
            <a:ext cx="9041453" cy="4874576"/>
          </a:xfrm>
          <a:prstGeom prst="rect">
            <a:avLst/>
          </a:prstGeom>
        </p:spPr>
        <p:txBody>
          <a:bodyPr lIns="0" tIns="0" rIns="0" bIns="0" rtlCol="0" anchor="t">
            <a:spAutoFit/>
          </a:bodyPr>
          <a:lstStyle/>
          <a:p>
            <a:pPr marL="0" marR="0" lvl="0" indent="0" algn="l" defTabSz="914400" rtl="0" eaLnBrk="1" fontAlgn="auto" latinLnBrk="0" hangingPunct="1">
              <a:lnSpc>
                <a:spcPts val="2587"/>
              </a:lnSpc>
              <a:spcBef>
                <a:spcPts val="0"/>
              </a:spcBef>
              <a:spcAft>
                <a:spcPts val="0"/>
              </a:spcAft>
              <a:buClrTx/>
              <a:buSzTx/>
              <a:buFontTx/>
              <a:buNone/>
              <a:tabLst/>
              <a:defRPr/>
            </a:pPr>
            <a:r>
              <a:rPr kumimoji="0" lang="en-US" sz="1848" b="0" i="0" u="none" strike="noStrike" kern="1200" cap="none" spc="0" normalizeH="0" baseline="0" noProof="0">
                <a:ln>
                  <a:noFill/>
                </a:ln>
                <a:solidFill>
                  <a:srgbClr val="000000"/>
                </a:solidFill>
                <a:effectLst/>
                <a:uLnTx/>
                <a:uFillTx/>
                <a:latin typeface="Open Sans Light"/>
                <a:ea typeface="+mn-ea"/>
                <a:cs typeface="+mn-cs"/>
              </a:rPr>
              <a:t>Launched in 2022, the OURC provides direct feedback to the Vice President for Research (VPR) for research matters. The OURC will make recommendations to the VPR for strategic, cross-campus research infrastructure that: </a:t>
            </a:r>
          </a:p>
          <a:p>
            <a:pPr marL="0" marR="0" lvl="0" indent="0" algn="l" defTabSz="914400" rtl="0" eaLnBrk="1" fontAlgn="auto" latinLnBrk="0" hangingPunct="1">
              <a:lnSpc>
                <a:spcPts val="2587"/>
              </a:lnSpc>
              <a:spcBef>
                <a:spcPts val="0"/>
              </a:spcBef>
              <a:spcAft>
                <a:spcPts val="0"/>
              </a:spcAft>
              <a:buClrTx/>
              <a:buSzTx/>
              <a:buFontTx/>
              <a:buNone/>
              <a:tabLst/>
              <a:defRPr/>
            </a:pPr>
            <a:endParaRPr kumimoji="0" lang="en-US" sz="1848" b="0" i="0" u="none" strike="noStrike" kern="1200" cap="none" spc="0" normalizeH="0" baseline="0" noProof="0">
              <a:ln>
                <a:noFill/>
              </a:ln>
              <a:solidFill>
                <a:srgbClr val="000000"/>
              </a:solidFill>
              <a:effectLst/>
              <a:uLnTx/>
              <a:uFillTx/>
              <a:latin typeface="Open Sans Light"/>
              <a:ea typeface="+mn-ea"/>
              <a:cs typeface="+mn-cs"/>
            </a:endParaRPr>
          </a:p>
          <a:p>
            <a:pPr marL="398996" marR="0" lvl="1" indent="-199498" algn="l" defTabSz="914400" rtl="0" eaLnBrk="1" fontAlgn="auto" latinLnBrk="0" hangingPunct="1">
              <a:lnSpc>
                <a:spcPts val="2587"/>
              </a:lnSpc>
              <a:spcBef>
                <a:spcPts val="0"/>
              </a:spcBef>
              <a:spcAft>
                <a:spcPts val="0"/>
              </a:spcAft>
              <a:buClrTx/>
              <a:buSzTx/>
              <a:buFont typeface="Arial"/>
              <a:buChar char="•"/>
              <a:tabLst/>
              <a:defRPr/>
            </a:pPr>
            <a:r>
              <a:rPr kumimoji="0" lang="en-US" sz="1848" b="0" i="0" u="none" strike="noStrike" kern="1200" cap="none" spc="0" normalizeH="0" baseline="0" noProof="0">
                <a:ln>
                  <a:noFill/>
                </a:ln>
                <a:solidFill>
                  <a:srgbClr val="000000"/>
                </a:solidFill>
                <a:effectLst/>
                <a:uLnTx/>
                <a:uFillTx/>
                <a:latin typeface="Open Sans Light"/>
                <a:ea typeface="+mn-ea"/>
                <a:cs typeface="+mn-cs"/>
              </a:rPr>
              <a:t>Empowers the University of Utah campus community to lead innovative and strategic research efforts through shared resources and collaboration; </a:t>
            </a:r>
          </a:p>
          <a:p>
            <a:pPr marL="0" marR="0" lvl="0" indent="0" algn="l" defTabSz="914400" rtl="0" eaLnBrk="1" fontAlgn="auto" latinLnBrk="0" hangingPunct="1">
              <a:lnSpc>
                <a:spcPts val="2587"/>
              </a:lnSpc>
              <a:spcBef>
                <a:spcPts val="0"/>
              </a:spcBef>
              <a:spcAft>
                <a:spcPts val="0"/>
              </a:spcAft>
              <a:buClrTx/>
              <a:buSzTx/>
              <a:buFontTx/>
              <a:buNone/>
              <a:tabLst/>
              <a:defRPr/>
            </a:pPr>
            <a:endParaRPr kumimoji="0" lang="en-US" sz="1848" b="0" i="0" u="none" strike="noStrike" kern="1200" cap="none" spc="0" normalizeH="0" baseline="0" noProof="0">
              <a:ln>
                <a:noFill/>
              </a:ln>
              <a:solidFill>
                <a:srgbClr val="000000"/>
              </a:solidFill>
              <a:effectLst/>
              <a:uLnTx/>
              <a:uFillTx/>
              <a:latin typeface="Open Sans Light"/>
              <a:ea typeface="+mn-ea"/>
              <a:cs typeface="+mn-cs"/>
            </a:endParaRPr>
          </a:p>
          <a:p>
            <a:pPr marL="398996" marR="0" lvl="1" indent="-199498" algn="l" defTabSz="914400" rtl="0" eaLnBrk="1" fontAlgn="auto" latinLnBrk="0" hangingPunct="1">
              <a:lnSpc>
                <a:spcPts val="2587"/>
              </a:lnSpc>
              <a:spcBef>
                <a:spcPts val="0"/>
              </a:spcBef>
              <a:spcAft>
                <a:spcPts val="0"/>
              </a:spcAft>
              <a:buClrTx/>
              <a:buSzTx/>
              <a:buFont typeface="Arial"/>
              <a:buChar char="•"/>
              <a:tabLst/>
              <a:defRPr/>
            </a:pPr>
            <a:r>
              <a:rPr kumimoji="0" lang="en-US" sz="1848" b="0" i="0" u="none" strike="noStrike" kern="1200" cap="none" spc="0" normalizeH="0" baseline="0" noProof="0">
                <a:ln>
                  <a:noFill/>
                </a:ln>
                <a:solidFill>
                  <a:srgbClr val="000000"/>
                </a:solidFill>
                <a:effectLst/>
                <a:uLnTx/>
                <a:uFillTx/>
                <a:latin typeface="Open Sans Light"/>
                <a:ea typeface="+mn-ea"/>
                <a:cs typeface="+mn-cs"/>
              </a:rPr>
              <a:t>Informs, evaluates, and implements initiatives led by the VPR Office, and; </a:t>
            </a:r>
          </a:p>
          <a:p>
            <a:pPr marL="0" marR="0" lvl="0" indent="0" algn="l" defTabSz="914400" rtl="0" eaLnBrk="1" fontAlgn="auto" latinLnBrk="0" hangingPunct="1">
              <a:lnSpc>
                <a:spcPts val="2587"/>
              </a:lnSpc>
              <a:spcBef>
                <a:spcPts val="0"/>
              </a:spcBef>
              <a:spcAft>
                <a:spcPts val="0"/>
              </a:spcAft>
              <a:buClrTx/>
              <a:buSzTx/>
              <a:buFontTx/>
              <a:buNone/>
              <a:tabLst/>
              <a:defRPr/>
            </a:pPr>
            <a:endParaRPr kumimoji="0" lang="en-US" sz="1848" b="0" i="0" u="none" strike="noStrike" kern="1200" cap="none" spc="0" normalizeH="0" baseline="0" noProof="0">
              <a:ln>
                <a:noFill/>
              </a:ln>
              <a:solidFill>
                <a:srgbClr val="000000"/>
              </a:solidFill>
              <a:effectLst/>
              <a:uLnTx/>
              <a:uFillTx/>
              <a:latin typeface="Open Sans Light"/>
              <a:ea typeface="+mn-ea"/>
              <a:cs typeface="+mn-cs"/>
            </a:endParaRPr>
          </a:p>
          <a:p>
            <a:pPr marL="398996" marR="0" lvl="1" indent="-199498" algn="l" defTabSz="914400" rtl="0" eaLnBrk="1" fontAlgn="auto" latinLnBrk="0" hangingPunct="1">
              <a:lnSpc>
                <a:spcPts val="2587"/>
              </a:lnSpc>
              <a:spcBef>
                <a:spcPts val="0"/>
              </a:spcBef>
              <a:spcAft>
                <a:spcPts val="0"/>
              </a:spcAft>
              <a:buClrTx/>
              <a:buSzTx/>
              <a:buFont typeface="Arial"/>
              <a:buChar char="•"/>
              <a:tabLst/>
              <a:defRPr/>
            </a:pPr>
            <a:r>
              <a:rPr kumimoji="0" lang="en-US" sz="1848" b="0" i="0" u="none" strike="noStrike" kern="1200" cap="none" spc="0" normalizeH="0" baseline="0" noProof="0">
                <a:ln>
                  <a:noFill/>
                </a:ln>
                <a:solidFill>
                  <a:srgbClr val="000000"/>
                </a:solidFill>
                <a:effectLst/>
                <a:uLnTx/>
                <a:uFillTx/>
                <a:latin typeface="Open Sans Light"/>
                <a:ea typeface="+mn-ea"/>
                <a:cs typeface="+mn-cs"/>
              </a:rPr>
              <a:t>Supports efforts to establish the University of Utah as a top 10 Public University with unparalleled societal impact. </a:t>
            </a:r>
          </a:p>
          <a:p>
            <a:pPr marL="0" marR="0" lvl="0" indent="0" algn="l" defTabSz="914400" rtl="0" eaLnBrk="1" fontAlgn="auto" latinLnBrk="0" hangingPunct="1">
              <a:lnSpc>
                <a:spcPts val="2587"/>
              </a:lnSpc>
              <a:spcBef>
                <a:spcPts val="0"/>
              </a:spcBef>
              <a:spcAft>
                <a:spcPts val="0"/>
              </a:spcAft>
              <a:buClrTx/>
              <a:buSzTx/>
              <a:buFontTx/>
              <a:buNone/>
              <a:tabLst/>
              <a:defRPr/>
            </a:pPr>
            <a:endParaRPr kumimoji="0" lang="en-US" sz="1848" b="0" i="0" u="none" strike="noStrike" kern="1200" cap="none" spc="0" normalizeH="0" baseline="0" noProof="0">
              <a:ln>
                <a:noFill/>
              </a:ln>
              <a:solidFill>
                <a:srgbClr val="000000"/>
              </a:solidFill>
              <a:effectLst/>
              <a:uLnTx/>
              <a:uFillTx/>
              <a:latin typeface="Open Sans Light"/>
              <a:ea typeface="+mn-ea"/>
              <a:cs typeface="+mn-cs"/>
            </a:endParaRPr>
          </a:p>
          <a:p>
            <a:pPr marL="0" marR="0" lvl="0" indent="0" algn="l" defTabSz="914400" rtl="0" eaLnBrk="1" fontAlgn="auto" latinLnBrk="0" hangingPunct="1">
              <a:lnSpc>
                <a:spcPts val="2587"/>
              </a:lnSpc>
              <a:spcBef>
                <a:spcPts val="0"/>
              </a:spcBef>
              <a:spcAft>
                <a:spcPts val="0"/>
              </a:spcAft>
              <a:buClrTx/>
              <a:buSzTx/>
              <a:buFontTx/>
              <a:buNone/>
              <a:tabLst/>
              <a:defRPr/>
            </a:pPr>
            <a:r>
              <a:rPr kumimoji="0" lang="en-US" sz="1848" b="0" i="0" u="none" strike="noStrike" kern="1200" cap="none" spc="0" normalizeH="0" baseline="0" noProof="0">
                <a:ln>
                  <a:noFill/>
                </a:ln>
                <a:solidFill>
                  <a:srgbClr val="000000"/>
                </a:solidFill>
                <a:effectLst/>
                <a:uLnTx/>
                <a:uFillTx/>
                <a:latin typeface="Open Sans Light"/>
                <a:ea typeface="+mn-ea"/>
                <a:cs typeface="+mn-cs"/>
              </a:rPr>
              <a:t>The OURC includes representation from across the university and is chaired by the Associate Vice President for Research (AVPR). </a:t>
            </a:r>
          </a:p>
          <a:p>
            <a:pPr marL="0" marR="0" lvl="0" indent="0" algn="ctr" defTabSz="914400" rtl="0" eaLnBrk="1" fontAlgn="auto" latinLnBrk="0" hangingPunct="1">
              <a:lnSpc>
                <a:spcPts val="2907"/>
              </a:lnSpc>
              <a:spcBef>
                <a:spcPts val="0"/>
              </a:spcBef>
              <a:spcAft>
                <a:spcPts val="0"/>
              </a:spcAft>
              <a:buClrTx/>
              <a:buSzTx/>
              <a:buFontTx/>
              <a:buNone/>
              <a:tabLst/>
              <a:defRPr/>
            </a:pPr>
            <a:endParaRPr kumimoji="0" lang="en-US" sz="1848" b="0" i="0" u="none" strike="noStrike" kern="1200" cap="none" spc="0" normalizeH="0" baseline="0" noProof="0">
              <a:ln>
                <a:noFill/>
              </a:ln>
              <a:solidFill>
                <a:srgbClr val="000000"/>
              </a:solidFill>
              <a:effectLst/>
              <a:uLnTx/>
              <a:uFillTx/>
              <a:latin typeface="Open Sans Light"/>
              <a:ea typeface="+mn-ea"/>
              <a:cs typeface="+mn-cs"/>
            </a:endParaRPr>
          </a:p>
        </p:txBody>
      </p:sp>
      <p:sp>
        <p:nvSpPr>
          <p:cNvPr id="6" name="Freeform 6"/>
          <p:cNvSpPr/>
          <p:nvPr/>
        </p:nvSpPr>
        <p:spPr>
          <a:xfrm rot="-10800000">
            <a:off x="11774161" y="1089247"/>
            <a:ext cx="4748148" cy="6995430"/>
          </a:xfrm>
          <a:custGeom>
            <a:avLst/>
            <a:gdLst/>
            <a:ahLst/>
            <a:cxnLst/>
            <a:rect l="l" t="t" r="r" b="b"/>
            <a:pathLst>
              <a:path w="4748148" h="6995430">
                <a:moveTo>
                  <a:pt x="0" y="0"/>
                </a:moveTo>
                <a:lnTo>
                  <a:pt x="4748148" y="0"/>
                </a:lnTo>
                <a:lnTo>
                  <a:pt x="4748148" y="6995430"/>
                </a:lnTo>
                <a:lnTo>
                  <a:pt x="0" y="6995430"/>
                </a:lnTo>
                <a:lnTo>
                  <a:pt x="0" y="0"/>
                </a:lnTo>
                <a:close/>
              </a:path>
            </a:pathLst>
          </a:custGeom>
          <a:blipFill>
            <a:blip r:embed="rId6">
              <a:alphaModFix amt="28000"/>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5709389" y="852276"/>
            <a:ext cx="1913278" cy="777328"/>
            <a:chOff x="0" y="0"/>
            <a:chExt cx="3770113" cy="1531724"/>
          </a:xfrm>
        </p:grpSpPr>
        <p:sp>
          <p:nvSpPr>
            <p:cNvPr id="8" name="Freeform 8"/>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a:grpSpLocks noChangeAspect="1"/>
          </p:cNvGrpSpPr>
          <p:nvPr/>
        </p:nvGrpSpPr>
        <p:grpSpPr>
          <a:xfrm>
            <a:off x="15392648" y="852276"/>
            <a:ext cx="777331" cy="777328"/>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688" b="-493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5714155" y="1755873"/>
            <a:ext cx="1913278" cy="777328"/>
            <a:chOff x="0" y="0"/>
            <a:chExt cx="3770113" cy="1531724"/>
          </a:xfrm>
        </p:grpSpPr>
        <p:sp>
          <p:nvSpPr>
            <p:cNvPr id="12" name="Freeform 12"/>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a:grpSpLocks noChangeAspect="1"/>
          </p:cNvGrpSpPr>
          <p:nvPr/>
        </p:nvGrpSpPr>
        <p:grpSpPr>
          <a:xfrm>
            <a:off x="15397415" y="1755873"/>
            <a:ext cx="777331" cy="777328"/>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30719" r="-195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5724040" y="3569201"/>
            <a:ext cx="1913278" cy="777328"/>
            <a:chOff x="0" y="0"/>
            <a:chExt cx="3770113" cy="1531724"/>
          </a:xfrm>
        </p:grpSpPr>
        <p:sp>
          <p:nvSpPr>
            <p:cNvPr id="16" name="Freeform 16"/>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a:grpSpLocks noChangeAspect="1"/>
          </p:cNvGrpSpPr>
          <p:nvPr/>
        </p:nvGrpSpPr>
        <p:grpSpPr>
          <a:xfrm>
            <a:off x="15407300" y="3569201"/>
            <a:ext cx="777331" cy="777328"/>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11744" r="-117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5709389" y="2677031"/>
            <a:ext cx="1913278" cy="777328"/>
            <a:chOff x="0" y="0"/>
            <a:chExt cx="3770113" cy="1531724"/>
          </a:xfrm>
        </p:grpSpPr>
        <p:sp>
          <p:nvSpPr>
            <p:cNvPr id="20" name="Freeform 20"/>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a:grpSpLocks noChangeAspect="1"/>
          </p:cNvGrpSpPr>
          <p:nvPr/>
        </p:nvGrpSpPr>
        <p:grpSpPr>
          <a:xfrm>
            <a:off x="15392648" y="2677031"/>
            <a:ext cx="777331" cy="777328"/>
            <a:chOff x="0" y="0"/>
            <a:chExt cx="6350000" cy="6349975"/>
          </a:xfrm>
        </p:grpSpPr>
        <p:sp>
          <p:nvSpPr>
            <p:cNvPr id="22" name="Freeform 2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b="-253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10943797" y="1762646"/>
            <a:ext cx="1913278" cy="777328"/>
            <a:chOff x="0" y="0"/>
            <a:chExt cx="3770113" cy="1531724"/>
          </a:xfrm>
        </p:grpSpPr>
        <p:sp>
          <p:nvSpPr>
            <p:cNvPr id="24" name="Freeform 24"/>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5"/>
          <p:cNvGrpSpPr>
            <a:grpSpLocks noChangeAspect="1"/>
          </p:cNvGrpSpPr>
          <p:nvPr/>
        </p:nvGrpSpPr>
        <p:grpSpPr>
          <a:xfrm>
            <a:off x="10627056" y="1762646"/>
            <a:ext cx="777331" cy="777328"/>
            <a:chOff x="0" y="0"/>
            <a:chExt cx="6350000" cy="6349975"/>
          </a:xfrm>
        </p:grpSpPr>
        <p:sp>
          <p:nvSpPr>
            <p:cNvPr id="26" name="Freeform 2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t="-628" b="-3698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10950135" y="4460193"/>
            <a:ext cx="1913278" cy="777328"/>
            <a:chOff x="0" y="0"/>
            <a:chExt cx="3770113" cy="1531724"/>
          </a:xfrm>
        </p:grpSpPr>
        <p:sp>
          <p:nvSpPr>
            <p:cNvPr id="28" name="Freeform 28"/>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a:grpSpLocks noChangeAspect="1"/>
          </p:cNvGrpSpPr>
          <p:nvPr/>
        </p:nvGrpSpPr>
        <p:grpSpPr>
          <a:xfrm>
            <a:off x="10633395" y="4460193"/>
            <a:ext cx="777331" cy="777328"/>
            <a:chOff x="0" y="0"/>
            <a:chExt cx="6350000" cy="6349975"/>
          </a:xfrm>
        </p:grpSpPr>
        <p:sp>
          <p:nvSpPr>
            <p:cNvPr id="30" name="Freeform 3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24999" r="-2499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p:cNvGrpSpPr/>
          <p:nvPr/>
        </p:nvGrpSpPr>
        <p:grpSpPr>
          <a:xfrm>
            <a:off x="10937528" y="5369123"/>
            <a:ext cx="1913278" cy="777328"/>
            <a:chOff x="0" y="0"/>
            <a:chExt cx="3770113" cy="1531724"/>
          </a:xfrm>
        </p:grpSpPr>
        <p:sp>
          <p:nvSpPr>
            <p:cNvPr id="32" name="Freeform 32"/>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a:grpSpLocks noChangeAspect="1"/>
          </p:cNvGrpSpPr>
          <p:nvPr/>
        </p:nvGrpSpPr>
        <p:grpSpPr>
          <a:xfrm>
            <a:off x="10620788" y="5369123"/>
            <a:ext cx="777331" cy="777328"/>
            <a:chOff x="0" y="0"/>
            <a:chExt cx="6350000" cy="6349975"/>
          </a:xfrm>
        </p:grpSpPr>
        <p:sp>
          <p:nvSpPr>
            <p:cNvPr id="34" name="Freeform 3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b="-50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5"/>
          <p:cNvGrpSpPr/>
          <p:nvPr/>
        </p:nvGrpSpPr>
        <p:grpSpPr>
          <a:xfrm>
            <a:off x="10937528" y="2677031"/>
            <a:ext cx="1913278" cy="777328"/>
            <a:chOff x="0" y="0"/>
            <a:chExt cx="3770113" cy="1531724"/>
          </a:xfrm>
        </p:grpSpPr>
        <p:sp>
          <p:nvSpPr>
            <p:cNvPr id="36" name="Freeform 36"/>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37"/>
          <p:cNvGrpSpPr>
            <a:grpSpLocks noChangeAspect="1"/>
          </p:cNvGrpSpPr>
          <p:nvPr/>
        </p:nvGrpSpPr>
        <p:grpSpPr>
          <a:xfrm>
            <a:off x="10620788" y="2677031"/>
            <a:ext cx="777331" cy="777328"/>
            <a:chOff x="0" y="0"/>
            <a:chExt cx="6350000" cy="6349975"/>
          </a:xfrm>
        </p:grpSpPr>
        <p:sp>
          <p:nvSpPr>
            <p:cNvPr id="38" name="Freeform 3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11159" r="-219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9"/>
          <p:cNvGrpSpPr/>
          <p:nvPr/>
        </p:nvGrpSpPr>
        <p:grpSpPr>
          <a:xfrm>
            <a:off x="10937528" y="3576306"/>
            <a:ext cx="1913278" cy="777328"/>
            <a:chOff x="0" y="0"/>
            <a:chExt cx="3770113" cy="1531724"/>
          </a:xfrm>
        </p:grpSpPr>
        <p:sp>
          <p:nvSpPr>
            <p:cNvPr id="40" name="Freeform 40"/>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roup 41"/>
          <p:cNvGrpSpPr>
            <a:grpSpLocks noChangeAspect="1"/>
          </p:cNvGrpSpPr>
          <p:nvPr/>
        </p:nvGrpSpPr>
        <p:grpSpPr>
          <a:xfrm>
            <a:off x="10620788" y="3576306"/>
            <a:ext cx="777331" cy="777328"/>
            <a:chOff x="0" y="0"/>
            <a:chExt cx="6350000" cy="6349975"/>
          </a:xfrm>
        </p:grpSpPr>
        <p:sp>
          <p:nvSpPr>
            <p:cNvPr id="42" name="Freeform 4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6"/>
              <a:stretch>
                <a:fillRect l="-4794" r="-479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43"/>
          <p:cNvGrpSpPr/>
          <p:nvPr/>
        </p:nvGrpSpPr>
        <p:grpSpPr>
          <a:xfrm>
            <a:off x="15709389" y="7188120"/>
            <a:ext cx="1913278" cy="777328"/>
            <a:chOff x="0" y="0"/>
            <a:chExt cx="3770113" cy="1531724"/>
          </a:xfrm>
        </p:grpSpPr>
        <p:sp>
          <p:nvSpPr>
            <p:cNvPr id="44" name="Freeform 44"/>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5" name="Group 45"/>
          <p:cNvGrpSpPr>
            <a:grpSpLocks noChangeAspect="1"/>
          </p:cNvGrpSpPr>
          <p:nvPr/>
        </p:nvGrpSpPr>
        <p:grpSpPr>
          <a:xfrm>
            <a:off x="15392648" y="7188120"/>
            <a:ext cx="777331" cy="777328"/>
            <a:chOff x="0" y="0"/>
            <a:chExt cx="6350000" cy="6349975"/>
          </a:xfrm>
        </p:grpSpPr>
        <p:sp>
          <p:nvSpPr>
            <p:cNvPr id="46" name="Freeform 4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7"/>
              <a:stretch>
                <a:fillRect t="-6912" b="-181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7" name="Group 47"/>
          <p:cNvGrpSpPr/>
          <p:nvPr/>
        </p:nvGrpSpPr>
        <p:grpSpPr>
          <a:xfrm>
            <a:off x="15709389" y="5369123"/>
            <a:ext cx="1913278" cy="777328"/>
            <a:chOff x="0" y="0"/>
            <a:chExt cx="3770113" cy="1531724"/>
          </a:xfrm>
        </p:grpSpPr>
        <p:sp>
          <p:nvSpPr>
            <p:cNvPr id="48" name="Freeform 48"/>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 name="Group 49"/>
          <p:cNvGrpSpPr>
            <a:grpSpLocks noChangeAspect="1"/>
          </p:cNvGrpSpPr>
          <p:nvPr/>
        </p:nvGrpSpPr>
        <p:grpSpPr>
          <a:xfrm>
            <a:off x="15392648" y="5369123"/>
            <a:ext cx="777331" cy="777328"/>
            <a:chOff x="0" y="0"/>
            <a:chExt cx="6350000" cy="6349975"/>
          </a:xfrm>
        </p:grpSpPr>
        <p:sp>
          <p:nvSpPr>
            <p:cNvPr id="50" name="Freeform 5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8"/>
              <a:stretch>
                <a:fillRect b="-333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1" name="Group 51"/>
          <p:cNvGrpSpPr/>
          <p:nvPr/>
        </p:nvGrpSpPr>
        <p:grpSpPr>
          <a:xfrm>
            <a:off x="13377773" y="5393084"/>
            <a:ext cx="1913278" cy="777328"/>
            <a:chOff x="0" y="0"/>
            <a:chExt cx="3770113" cy="1531724"/>
          </a:xfrm>
        </p:grpSpPr>
        <p:sp>
          <p:nvSpPr>
            <p:cNvPr id="52" name="Freeform 52"/>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3" name="Group 53"/>
          <p:cNvGrpSpPr>
            <a:grpSpLocks noChangeAspect="1"/>
          </p:cNvGrpSpPr>
          <p:nvPr/>
        </p:nvGrpSpPr>
        <p:grpSpPr>
          <a:xfrm>
            <a:off x="13061033" y="5393084"/>
            <a:ext cx="777331" cy="777328"/>
            <a:chOff x="0" y="0"/>
            <a:chExt cx="6350000" cy="6349975"/>
          </a:xfrm>
        </p:grpSpPr>
        <p:sp>
          <p:nvSpPr>
            <p:cNvPr id="54" name="Freeform 5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9"/>
              <a:stretch>
                <a:fillRect t="-2048" b="-478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15714155" y="6294530"/>
            <a:ext cx="1913278" cy="777328"/>
            <a:chOff x="0" y="0"/>
            <a:chExt cx="3770113" cy="1531724"/>
          </a:xfrm>
        </p:grpSpPr>
        <p:sp>
          <p:nvSpPr>
            <p:cNvPr id="56" name="Freeform 56"/>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7" name="Group 57"/>
          <p:cNvGrpSpPr>
            <a:grpSpLocks noChangeAspect="1"/>
          </p:cNvGrpSpPr>
          <p:nvPr/>
        </p:nvGrpSpPr>
        <p:grpSpPr>
          <a:xfrm>
            <a:off x="15397415" y="6294530"/>
            <a:ext cx="777331" cy="777328"/>
            <a:chOff x="0" y="0"/>
            <a:chExt cx="6350000" cy="6349975"/>
          </a:xfrm>
        </p:grpSpPr>
        <p:sp>
          <p:nvSpPr>
            <p:cNvPr id="58" name="Freeform 5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0"/>
              <a:stretch>
                <a:fillRect l="-18321" t="-25990" r="-9597" b="-704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9" name="Group 59"/>
          <p:cNvGrpSpPr/>
          <p:nvPr/>
        </p:nvGrpSpPr>
        <p:grpSpPr>
          <a:xfrm>
            <a:off x="10937528" y="7188120"/>
            <a:ext cx="1913278" cy="777328"/>
            <a:chOff x="0" y="0"/>
            <a:chExt cx="3770113" cy="1531724"/>
          </a:xfrm>
        </p:grpSpPr>
        <p:sp>
          <p:nvSpPr>
            <p:cNvPr id="60" name="Freeform 60"/>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a:grpSpLocks noChangeAspect="1"/>
          </p:cNvGrpSpPr>
          <p:nvPr/>
        </p:nvGrpSpPr>
        <p:grpSpPr>
          <a:xfrm>
            <a:off x="10620788" y="7188120"/>
            <a:ext cx="777331" cy="777328"/>
            <a:chOff x="0" y="0"/>
            <a:chExt cx="6350000" cy="6349975"/>
          </a:xfrm>
        </p:grpSpPr>
        <p:sp>
          <p:nvSpPr>
            <p:cNvPr id="62" name="Freeform 6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1"/>
              <a:stretch>
                <a:fillRect t="-3946" b="-394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3" name="Group 63"/>
          <p:cNvGrpSpPr/>
          <p:nvPr/>
        </p:nvGrpSpPr>
        <p:grpSpPr>
          <a:xfrm>
            <a:off x="13348747" y="7188120"/>
            <a:ext cx="1913278" cy="777328"/>
            <a:chOff x="0" y="0"/>
            <a:chExt cx="3770113" cy="1531724"/>
          </a:xfrm>
        </p:grpSpPr>
        <p:sp>
          <p:nvSpPr>
            <p:cNvPr id="64" name="Freeform 64"/>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5" name="Group 65"/>
          <p:cNvGrpSpPr>
            <a:grpSpLocks noChangeAspect="1"/>
          </p:cNvGrpSpPr>
          <p:nvPr/>
        </p:nvGrpSpPr>
        <p:grpSpPr>
          <a:xfrm>
            <a:off x="13032006" y="7188120"/>
            <a:ext cx="777331" cy="777328"/>
            <a:chOff x="0" y="0"/>
            <a:chExt cx="6350000" cy="6349975"/>
          </a:xfrm>
        </p:grpSpPr>
        <p:sp>
          <p:nvSpPr>
            <p:cNvPr id="66" name="Freeform 6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2"/>
              <a:stretch>
                <a:fillRect t="-2575" b="-195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7" name="Group 67"/>
          <p:cNvGrpSpPr/>
          <p:nvPr/>
        </p:nvGrpSpPr>
        <p:grpSpPr>
          <a:xfrm>
            <a:off x="15709389" y="8110809"/>
            <a:ext cx="1913278" cy="777328"/>
            <a:chOff x="0" y="0"/>
            <a:chExt cx="3770113" cy="1531724"/>
          </a:xfrm>
        </p:grpSpPr>
        <p:sp>
          <p:nvSpPr>
            <p:cNvPr id="68" name="Freeform 68"/>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9" name="Group 69"/>
          <p:cNvGrpSpPr>
            <a:grpSpLocks noChangeAspect="1"/>
          </p:cNvGrpSpPr>
          <p:nvPr/>
        </p:nvGrpSpPr>
        <p:grpSpPr>
          <a:xfrm>
            <a:off x="15392648" y="8110809"/>
            <a:ext cx="777331" cy="777328"/>
            <a:chOff x="0" y="0"/>
            <a:chExt cx="6350000" cy="6349975"/>
          </a:xfrm>
        </p:grpSpPr>
        <p:sp>
          <p:nvSpPr>
            <p:cNvPr id="70" name="Freeform 7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3"/>
              <a:stretch>
                <a:fillRect l="-7608" r="-760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1" name="Group 71"/>
          <p:cNvGrpSpPr/>
          <p:nvPr/>
        </p:nvGrpSpPr>
        <p:grpSpPr>
          <a:xfrm>
            <a:off x="10927096" y="8110809"/>
            <a:ext cx="1913278" cy="777328"/>
            <a:chOff x="0" y="0"/>
            <a:chExt cx="3770113" cy="1531724"/>
          </a:xfrm>
        </p:grpSpPr>
        <p:sp>
          <p:nvSpPr>
            <p:cNvPr id="72" name="Freeform 72"/>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3"/>
          <p:cNvGrpSpPr>
            <a:grpSpLocks noChangeAspect="1"/>
          </p:cNvGrpSpPr>
          <p:nvPr/>
        </p:nvGrpSpPr>
        <p:grpSpPr>
          <a:xfrm>
            <a:off x="10610355" y="8110809"/>
            <a:ext cx="777331" cy="777328"/>
            <a:chOff x="0" y="0"/>
            <a:chExt cx="6350000" cy="6349975"/>
          </a:xfrm>
        </p:grpSpPr>
        <p:sp>
          <p:nvSpPr>
            <p:cNvPr id="74" name="Freeform 7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4"/>
              <a:stretch>
                <a:fillRect t="-14872" b="-351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5" name="Group 75"/>
          <p:cNvGrpSpPr/>
          <p:nvPr/>
        </p:nvGrpSpPr>
        <p:grpSpPr>
          <a:xfrm>
            <a:off x="13348747" y="8110809"/>
            <a:ext cx="1913278" cy="777328"/>
            <a:chOff x="0" y="0"/>
            <a:chExt cx="3770113" cy="1531724"/>
          </a:xfrm>
        </p:grpSpPr>
        <p:sp>
          <p:nvSpPr>
            <p:cNvPr id="76" name="Freeform 76"/>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7" name="Group 77"/>
          <p:cNvGrpSpPr>
            <a:grpSpLocks noChangeAspect="1"/>
          </p:cNvGrpSpPr>
          <p:nvPr/>
        </p:nvGrpSpPr>
        <p:grpSpPr>
          <a:xfrm>
            <a:off x="13032006" y="8110809"/>
            <a:ext cx="777331" cy="777328"/>
            <a:chOff x="0" y="0"/>
            <a:chExt cx="6350000" cy="6349975"/>
          </a:xfrm>
        </p:grpSpPr>
        <p:sp>
          <p:nvSpPr>
            <p:cNvPr id="78" name="Freeform 7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5"/>
              <a:stretch>
                <a:fillRect b="-189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10943797" y="9030658"/>
            <a:ext cx="1913278" cy="777328"/>
            <a:chOff x="0" y="0"/>
            <a:chExt cx="3770113" cy="1531724"/>
          </a:xfrm>
        </p:grpSpPr>
        <p:sp>
          <p:nvSpPr>
            <p:cNvPr id="80" name="Freeform 80"/>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1" name="Group 81"/>
          <p:cNvGrpSpPr>
            <a:grpSpLocks noChangeAspect="1"/>
          </p:cNvGrpSpPr>
          <p:nvPr/>
        </p:nvGrpSpPr>
        <p:grpSpPr>
          <a:xfrm>
            <a:off x="10627056" y="9030658"/>
            <a:ext cx="777331" cy="777328"/>
            <a:chOff x="0" y="0"/>
            <a:chExt cx="6350000" cy="6349975"/>
          </a:xfrm>
        </p:grpSpPr>
        <p:sp>
          <p:nvSpPr>
            <p:cNvPr id="82" name="Freeform 8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6"/>
              <a:stretch>
                <a:fillRect t="-11421" b="-3857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3" name="Group 83"/>
          <p:cNvGrpSpPr/>
          <p:nvPr/>
        </p:nvGrpSpPr>
        <p:grpSpPr>
          <a:xfrm>
            <a:off x="13348747" y="9048504"/>
            <a:ext cx="1913278" cy="777328"/>
            <a:chOff x="0" y="0"/>
            <a:chExt cx="3770113" cy="1531724"/>
          </a:xfrm>
        </p:grpSpPr>
        <p:sp>
          <p:nvSpPr>
            <p:cNvPr id="84" name="Freeform 84"/>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5" name="Group 85"/>
          <p:cNvGrpSpPr>
            <a:grpSpLocks noChangeAspect="1"/>
          </p:cNvGrpSpPr>
          <p:nvPr/>
        </p:nvGrpSpPr>
        <p:grpSpPr>
          <a:xfrm>
            <a:off x="13032006" y="9048504"/>
            <a:ext cx="777331" cy="777328"/>
            <a:chOff x="0" y="0"/>
            <a:chExt cx="6350000" cy="6349975"/>
          </a:xfrm>
        </p:grpSpPr>
        <p:sp>
          <p:nvSpPr>
            <p:cNvPr id="86" name="Freeform 8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7"/>
              <a:stretch>
                <a:fillRect t="-6077" b="-272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7" name="Group 87"/>
          <p:cNvGrpSpPr/>
          <p:nvPr/>
        </p:nvGrpSpPr>
        <p:grpSpPr>
          <a:xfrm>
            <a:off x="15714155" y="9048504"/>
            <a:ext cx="1913278" cy="777328"/>
            <a:chOff x="0" y="0"/>
            <a:chExt cx="3770113" cy="1531724"/>
          </a:xfrm>
        </p:grpSpPr>
        <p:sp>
          <p:nvSpPr>
            <p:cNvPr id="88" name="Freeform 88"/>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9" name="Group 89"/>
          <p:cNvGrpSpPr>
            <a:grpSpLocks noChangeAspect="1"/>
          </p:cNvGrpSpPr>
          <p:nvPr/>
        </p:nvGrpSpPr>
        <p:grpSpPr>
          <a:xfrm>
            <a:off x="15397415" y="9048504"/>
            <a:ext cx="777331" cy="777328"/>
            <a:chOff x="0" y="0"/>
            <a:chExt cx="6350000" cy="6349975"/>
          </a:xfrm>
        </p:grpSpPr>
        <p:sp>
          <p:nvSpPr>
            <p:cNvPr id="90" name="Freeform 9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1" name="Group 91"/>
          <p:cNvGrpSpPr/>
          <p:nvPr/>
        </p:nvGrpSpPr>
        <p:grpSpPr>
          <a:xfrm>
            <a:off x="10943797" y="852276"/>
            <a:ext cx="1913278" cy="777328"/>
            <a:chOff x="0" y="0"/>
            <a:chExt cx="3770113" cy="1531724"/>
          </a:xfrm>
        </p:grpSpPr>
        <p:sp>
          <p:nvSpPr>
            <p:cNvPr id="92" name="Freeform 92"/>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3" name="Group 93"/>
          <p:cNvGrpSpPr>
            <a:grpSpLocks noChangeAspect="1"/>
          </p:cNvGrpSpPr>
          <p:nvPr/>
        </p:nvGrpSpPr>
        <p:grpSpPr>
          <a:xfrm>
            <a:off x="10627056" y="852276"/>
            <a:ext cx="777331" cy="777328"/>
            <a:chOff x="0" y="0"/>
            <a:chExt cx="6350000" cy="6349975"/>
          </a:xfrm>
        </p:grpSpPr>
        <p:sp>
          <p:nvSpPr>
            <p:cNvPr id="94" name="Freeform 9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9"/>
              <a:stretch>
                <a:fillRect b="-236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5" name="Group 95"/>
          <p:cNvGrpSpPr/>
          <p:nvPr/>
        </p:nvGrpSpPr>
        <p:grpSpPr>
          <a:xfrm>
            <a:off x="10937528" y="6277109"/>
            <a:ext cx="1913278" cy="777328"/>
            <a:chOff x="0" y="0"/>
            <a:chExt cx="3770113" cy="1531724"/>
          </a:xfrm>
        </p:grpSpPr>
        <p:sp>
          <p:nvSpPr>
            <p:cNvPr id="96" name="Freeform 96"/>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7" name="Group 97"/>
          <p:cNvGrpSpPr>
            <a:grpSpLocks noChangeAspect="1"/>
          </p:cNvGrpSpPr>
          <p:nvPr/>
        </p:nvGrpSpPr>
        <p:grpSpPr>
          <a:xfrm>
            <a:off x="10620788" y="6277109"/>
            <a:ext cx="777331" cy="777328"/>
            <a:chOff x="0" y="0"/>
            <a:chExt cx="6350000" cy="6349975"/>
          </a:xfrm>
        </p:grpSpPr>
        <p:sp>
          <p:nvSpPr>
            <p:cNvPr id="98" name="Freeform 9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0"/>
              <a:stretch>
                <a:fillRect b="-400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9" name="Group 99"/>
          <p:cNvGrpSpPr/>
          <p:nvPr/>
        </p:nvGrpSpPr>
        <p:grpSpPr>
          <a:xfrm>
            <a:off x="13384878" y="4467277"/>
            <a:ext cx="1913278" cy="777328"/>
            <a:chOff x="0" y="0"/>
            <a:chExt cx="3770113" cy="1531724"/>
          </a:xfrm>
        </p:grpSpPr>
        <p:sp>
          <p:nvSpPr>
            <p:cNvPr id="100" name="Freeform 100"/>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oup 101"/>
          <p:cNvGrpSpPr>
            <a:grpSpLocks noChangeAspect="1"/>
          </p:cNvGrpSpPr>
          <p:nvPr/>
        </p:nvGrpSpPr>
        <p:grpSpPr>
          <a:xfrm>
            <a:off x="13032006" y="4467277"/>
            <a:ext cx="777331" cy="777328"/>
            <a:chOff x="0" y="0"/>
            <a:chExt cx="6350000" cy="6349975"/>
          </a:xfrm>
        </p:grpSpPr>
        <p:sp>
          <p:nvSpPr>
            <p:cNvPr id="102" name="Freeform 10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1"/>
              <a:stretch>
                <a:fillRect l="-333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3" name="Group 103"/>
          <p:cNvGrpSpPr/>
          <p:nvPr/>
        </p:nvGrpSpPr>
        <p:grpSpPr>
          <a:xfrm>
            <a:off x="13377773" y="6294530"/>
            <a:ext cx="1913278" cy="777328"/>
            <a:chOff x="0" y="0"/>
            <a:chExt cx="3770113" cy="1531724"/>
          </a:xfrm>
        </p:grpSpPr>
        <p:sp>
          <p:nvSpPr>
            <p:cNvPr id="104" name="Freeform 104"/>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5" name="Group 105"/>
          <p:cNvGrpSpPr>
            <a:grpSpLocks noChangeAspect="1"/>
          </p:cNvGrpSpPr>
          <p:nvPr/>
        </p:nvGrpSpPr>
        <p:grpSpPr>
          <a:xfrm>
            <a:off x="13061033" y="6294530"/>
            <a:ext cx="777331" cy="777328"/>
            <a:chOff x="0" y="0"/>
            <a:chExt cx="6350000" cy="6349975"/>
          </a:xfrm>
        </p:grpSpPr>
        <p:sp>
          <p:nvSpPr>
            <p:cNvPr id="106" name="Freeform 10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2"/>
              <a:stretch>
                <a:fillRect l="-14153" t="-21119" r="-32393" b="-573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7"/>
          <p:cNvGrpSpPr/>
          <p:nvPr/>
        </p:nvGrpSpPr>
        <p:grpSpPr>
          <a:xfrm>
            <a:off x="13377773" y="3569201"/>
            <a:ext cx="1913278" cy="777328"/>
            <a:chOff x="0" y="0"/>
            <a:chExt cx="3770113" cy="1531724"/>
          </a:xfrm>
        </p:grpSpPr>
        <p:sp>
          <p:nvSpPr>
            <p:cNvPr id="108" name="Freeform 108"/>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9" name="Group 109"/>
          <p:cNvGrpSpPr>
            <a:grpSpLocks noChangeAspect="1"/>
          </p:cNvGrpSpPr>
          <p:nvPr/>
        </p:nvGrpSpPr>
        <p:grpSpPr>
          <a:xfrm>
            <a:off x="13053859" y="3575735"/>
            <a:ext cx="777331" cy="777328"/>
            <a:chOff x="0" y="0"/>
            <a:chExt cx="6350000" cy="6349975"/>
          </a:xfrm>
        </p:grpSpPr>
        <p:sp>
          <p:nvSpPr>
            <p:cNvPr id="110" name="Freeform 1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3"/>
              <a:stretch>
                <a:fillRect t="-1766" b="-3823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1" name="TextBox 111"/>
          <p:cNvSpPr txBox="1"/>
          <p:nvPr/>
        </p:nvSpPr>
        <p:spPr>
          <a:xfrm>
            <a:off x="16216828" y="989002"/>
            <a:ext cx="1263794" cy="130659"/>
          </a:xfrm>
          <a:prstGeom prst="rect">
            <a:avLst/>
          </a:prstGeom>
        </p:spPr>
        <p:txBody>
          <a:bodyPr lIns="0" tIns="0" rIns="0" bIns="0" rtlCol="0" anchor="t">
            <a:spAutoFit/>
          </a:bodyPr>
          <a:lstStyle/>
          <a:p>
            <a:pPr marL="0" marR="0" lvl="0" indent="0" algn="l" defTabSz="914400" rtl="0" eaLnBrk="1" fontAlgn="auto" latinLnBrk="0" hangingPunct="1">
              <a:lnSpc>
                <a:spcPts val="1046"/>
              </a:lnSpc>
              <a:spcBef>
                <a:spcPts val="0"/>
              </a:spcBef>
              <a:spcAft>
                <a:spcPts val="0"/>
              </a:spcAft>
              <a:buClrTx/>
              <a:buSzTx/>
              <a:buFontTx/>
              <a:buNone/>
              <a:tabLst/>
              <a:defRPr/>
            </a:pPr>
            <a:r>
              <a:rPr kumimoji="0" lang="en-US" sz="871" b="0" i="0" u="none" strike="noStrike" kern="1200" cap="none" spc="0" normalizeH="0" baseline="0" noProof="0">
                <a:ln>
                  <a:noFill/>
                </a:ln>
                <a:solidFill>
                  <a:srgbClr val="121212"/>
                </a:solidFill>
                <a:effectLst/>
                <a:uLnTx/>
                <a:uFillTx/>
                <a:latin typeface="Poppins Bold"/>
                <a:ea typeface="+mn-ea"/>
                <a:cs typeface="+mn-cs"/>
              </a:rPr>
              <a:t>Stephen Stubben</a:t>
            </a:r>
          </a:p>
        </p:txBody>
      </p:sp>
      <p:sp>
        <p:nvSpPr>
          <p:cNvPr id="112" name="TextBox 112"/>
          <p:cNvSpPr txBox="1"/>
          <p:nvPr/>
        </p:nvSpPr>
        <p:spPr>
          <a:xfrm>
            <a:off x="11875559" y="272951"/>
            <a:ext cx="4488081" cy="270946"/>
          </a:xfrm>
          <a:prstGeom prst="rect">
            <a:avLst/>
          </a:prstGeom>
        </p:spPr>
        <p:txBody>
          <a:bodyPr lIns="0" tIns="0" rIns="0" bIns="0" rtlCol="0" anchor="t">
            <a:spAutoFit/>
          </a:bodyPr>
          <a:lstStyle/>
          <a:p>
            <a:pPr marL="0" marR="0" lvl="0" indent="0" algn="ctr" defTabSz="914400" rtl="0" eaLnBrk="1" fontAlgn="auto" latinLnBrk="0" hangingPunct="1">
              <a:lnSpc>
                <a:spcPts val="2038"/>
              </a:lnSpc>
              <a:spcBef>
                <a:spcPts val="0"/>
              </a:spcBef>
              <a:spcAft>
                <a:spcPts val="0"/>
              </a:spcAft>
              <a:buClrTx/>
              <a:buSzTx/>
              <a:buFontTx/>
              <a:buNone/>
              <a:tabLst/>
              <a:defRPr/>
            </a:pPr>
            <a:r>
              <a:rPr kumimoji="0" lang="en-US" sz="2038" b="0" i="0" u="none" strike="noStrike" kern="1200" cap="none" spc="0" normalizeH="0" baseline="0" noProof="0">
                <a:ln>
                  <a:noFill/>
                </a:ln>
                <a:solidFill>
                  <a:srgbClr val="FFFFFF"/>
                </a:solidFill>
                <a:effectLst/>
                <a:uLnTx/>
                <a:uFillTx/>
                <a:latin typeface="Poppins Bold"/>
                <a:ea typeface="+mn-ea"/>
                <a:cs typeface="+mn-cs"/>
              </a:rPr>
              <a:t>OneU Research Council (OURC)</a:t>
            </a:r>
          </a:p>
        </p:txBody>
      </p:sp>
      <p:sp>
        <p:nvSpPr>
          <p:cNvPr id="113" name="TextBox 113"/>
          <p:cNvSpPr txBox="1"/>
          <p:nvPr/>
        </p:nvSpPr>
        <p:spPr>
          <a:xfrm>
            <a:off x="16363639" y="1124991"/>
            <a:ext cx="1130329" cy="281280"/>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Associate Dean for Faculty and Research</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David Eccles School of Business</a:t>
            </a:r>
          </a:p>
        </p:txBody>
      </p:sp>
      <p:sp>
        <p:nvSpPr>
          <p:cNvPr id="114" name="TextBox 114"/>
          <p:cNvSpPr txBox="1"/>
          <p:nvPr/>
        </p:nvSpPr>
        <p:spPr>
          <a:xfrm>
            <a:off x="16216828" y="1882641"/>
            <a:ext cx="1353184"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Teneille R. Brown</a:t>
            </a:r>
          </a:p>
        </p:txBody>
      </p:sp>
      <p:sp>
        <p:nvSpPr>
          <p:cNvPr id="115" name="TextBox 115"/>
          <p:cNvSpPr txBox="1"/>
          <p:nvPr/>
        </p:nvSpPr>
        <p:spPr>
          <a:xfrm>
            <a:off x="16368406" y="2028587"/>
            <a:ext cx="1082735" cy="281280"/>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Associate Dean for Research &amp;</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a:ea typeface="+mn-ea"/>
                <a:cs typeface="+mn-cs"/>
              </a:rPr>
              <a:t>Faculty Development</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S. J. Quinney College of Law</a:t>
            </a:r>
          </a:p>
        </p:txBody>
      </p:sp>
      <p:sp>
        <p:nvSpPr>
          <p:cNvPr id="116" name="TextBox 116"/>
          <p:cNvSpPr txBox="1"/>
          <p:nvPr/>
        </p:nvSpPr>
        <p:spPr>
          <a:xfrm>
            <a:off x="16244947" y="3695884"/>
            <a:ext cx="1064360"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Darryl P. Butt</a:t>
            </a:r>
          </a:p>
        </p:txBody>
      </p:sp>
      <p:sp>
        <p:nvSpPr>
          <p:cNvPr id="117" name="TextBox 117"/>
          <p:cNvSpPr txBox="1"/>
          <p:nvPr/>
        </p:nvSpPr>
        <p:spPr>
          <a:xfrm>
            <a:off x="16378291" y="3841915"/>
            <a:ext cx="1252759" cy="186681"/>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a:ea typeface="+mn-ea"/>
                <a:cs typeface="+mn-cs"/>
              </a:rPr>
              <a:t>Dean, Graduate School</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Research Liaison,, Engineering</a:t>
            </a:r>
          </a:p>
        </p:txBody>
      </p:sp>
      <p:sp>
        <p:nvSpPr>
          <p:cNvPr id="118" name="TextBox 118"/>
          <p:cNvSpPr txBox="1"/>
          <p:nvPr/>
        </p:nvSpPr>
        <p:spPr>
          <a:xfrm>
            <a:off x="16216828" y="2846847"/>
            <a:ext cx="1619299" cy="112423"/>
          </a:xfrm>
          <a:prstGeom prst="rect">
            <a:avLst/>
          </a:prstGeom>
        </p:spPr>
        <p:txBody>
          <a:bodyPr lIns="0" tIns="0" rIns="0" bIns="0" rtlCol="0" anchor="t">
            <a:spAutoFit/>
          </a:bodyPr>
          <a:lstStyle/>
          <a:p>
            <a:pPr marL="0" marR="0" lvl="0" indent="0" algn="l" defTabSz="914400" rtl="0" eaLnBrk="1" fontAlgn="auto" latinLnBrk="0" hangingPunct="1">
              <a:lnSpc>
                <a:spcPts val="987"/>
              </a:lnSpc>
              <a:spcBef>
                <a:spcPts val="0"/>
              </a:spcBef>
              <a:spcAft>
                <a:spcPts val="0"/>
              </a:spcAft>
              <a:buClrTx/>
              <a:buSzTx/>
              <a:buFontTx/>
              <a:buNone/>
              <a:tabLst/>
              <a:defRPr/>
            </a:pPr>
            <a:r>
              <a:rPr kumimoji="0" lang="en-US" sz="823" b="0" i="0" u="none" strike="noStrike" kern="1200" cap="none" spc="0" normalizeH="0" baseline="0" noProof="0">
                <a:ln>
                  <a:noFill/>
                </a:ln>
                <a:solidFill>
                  <a:srgbClr val="121212"/>
                </a:solidFill>
                <a:effectLst/>
                <a:uLnTx/>
                <a:uFillTx/>
                <a:latin typeface="Poppins Bold"/>
                <a:ea typeface="+mn-ea"/>
                <a:cs typeface="+mn-cs"/>
              </a:rPr>
              <a:t>Becky Zarate</a:t>
            </a:r>
          </a:p>
        </p:txBody>
      </p:sp>
      <p:sp>
        <p:nvSpPr>
          <p:cNvPr id="119" name="TextBox 119"/>
          <p:cNvSpPr txBox="1"/>
          <p:nvPr/>
        </p:nvSpPr>
        <p:spPr>
          <a:xfrm>
            <a:off x="16363639" y="2949745"/>
            <a:ext cx="1064360" cy="186681"/>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Associate Dean for Research College of Fine Arts</a:t>
            </a:r>
          </a:p>
        </p:txBody>
      </p:sp>
      <p:sp>
        <p:nvSpPr>
          <p:cNvPr id="120" name="TextBox 120"/>
          <p:cNvSpPr txBox="1"/>
          <p:nvPr/>
        </p:nvSpPr>
        <p:spPr>
          <a:xfrm>
            <a:off x="11464703" y="1889414"/>
            <a:ext cx="1064360"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Caren Frost</a:t>
            </a:r>
          </a:p>
        </p:txBody>
      </p:sp>
      <p:sp>
        <p:nvSpPr>
          <p:cNvPr id="121" name="TextBox 121"/>
          <p:cNvSpPr txBox="1"/>
          <p:nvPr/>
        </p:nvSpPr>
        <p:spPr>
          <a:xfrm>
            <a:off x="11598047" y="2035360"/>
            <a:ext cx="1196298" cy="281280"/>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Associate Vice President for Research Integrity &amp; Compliance</a:t>
            </a:r>
          </a:p>
          <a:p>
            <a:pPr marL="0" marR="0" lvl="0" indent="0" algn="l" defTabSz="914400" rtl="0" eaLnBrk="1" fontAlgn="auto" latinLnBrk="0" hangingPunct="1">
              <a:lnSpc>
                <a:spcPts val="764"/>
              </a:lnSpc>
              <a:spcBef>
                <a:spcPts val="0"/>
              </a:spcBef>
              <a:spcAft>
                <a:spcPts val="0"/>
              </a:spcAft>
              <a:buClrTx/>
              <a:buSzTx/>
              <a:buFontTx/>
              <a:buNone/>
              <a:tabLst/>
              <a:defRPr/>
            </a:pPr>
            <a:endParaRPr kumimoji="0" lang="en-US" sz="557" b="0" i="0" u="none" strike="noStrike" kern="1200" cap="none" spc="0" normalizeH="0" baseline="0" noProof="0">
              <a:ln>
                <a:noFill/>
              </a:ln>
              <a:solidFill>
                <a:srgbClr val="4E45FF"/>
              </a:solidFill>
              <a:effectLst/>
              <a:uLnTx/>
              <a:uFillTx/>
              <a:latin typeface="Poppins Light Bold"/>
              <a:ea typeface="+mn-ea"/>
              <a:cs typeface="+mn-cs"/>
            </a:endParaRPr>
          </a:p>
        </p:txBody>
      </p:sp>
      <p:sp>
        <p:nvSpPr>
          <p:cNvPr id="122" name="TextBox 122"/>
          <p:cNvSpPr txBox="1"/>
          <p:nvPr/>
        </p:nvSpPr>
        <p:spPr>
          <a:xfrm>
            <a:off x="11464703" y="4586962"/>
            <a:ext cx="1292599"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Annie Fukushima</a:t>
            </a:r>
          </a:p>
        </p:txBody>
      </p:sp>
      <p:sp>
        <p:nvSpPr>
          <p:cNvPr id="123" name="TextBox 123"/>
          <p:cNvSpPr txBox="1"/>
          <p:nvPr/>
        </p:nvSpPr>
        <p:spPr>
          <a:xfrm>
            <a:off x="11604386" y="4732908"/>
            <a:ext cx="1064360" cy="375879"/>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Associate Dean, Undergraduate Research</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Research Liaison, </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College of Transform </a:t>
            </a:r>
          </a:p>
        </p:txBody>
      </p:sp>
      <p:sp>
        <p:nvSpPr>
          <p:cNvPr id="124" name="TextBox 124"/>
          <p:cNvSpPr txBox="1"/>
          <p:nvPr/>
        </p:nvSpPr>
        <p:spPr>
          <a:xfrm>
            <a:off x="11440201" y="5520704"/>
            <a:ext cx="1064360"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Chris Hill</a:t>
            </a:r>
          </a:p>
        </p:txBody>
      </p:sp>
      <p:sp>
        <p:nvSpPr>
          <p:cNvPr id="125" name="TextBox 125"/>
          <p:cNvSpPr txBox="1"/>
          <p:nvPr/>
        </p:nvSpPr>
        <p:spPr>
          <a:xfrm>
            <a:off x="11591779" y="5641838"/>
            <a:ext cx="1064360" cy="186681"/>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Vice Dean of Research</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School of Medicine</a:t>
            </a:r>
          </a:p>
        </p:txBody>
      </p:sp>
      <p:sp>
        <p:nvSpPr>
          <p:cNvPr id="126" name="TextBox 126"/>
          <p:cNvSpPr txBox="1"/>
          <p:nvPr/>
        </p:nvSpPr>
        <p:spPr>
          <a:xfrm>
            <a:off x="11452096" y="2816209"/>
            <a:ext cx="1064360"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Rachel Hess</a:t>
            </a:r>
          </a:p>
        </p:txBody>
      </p:sp>
      <p:sp>
        <p:nvSpPr>
          <p:cNvPr id="127" name="TextBox 127"/>
          <p:cNvSpPr txBox="1"/>
          <p:nvPr/>
        </p:nvSpPr>
        <p:spPr>
          <a:xfrm>
            <a:off x="11591779" y="2949745"/>
            <a:ext cx="1064360" cy="281280"/>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 Associate Vice President for Research, Health Sciences</a:t>
            </a:r>
          </a:p>
          <a:p>
            <a:pPr marL="0" marR="0" lvl="0" indent="0" algn="l" defTabSz="914400" rtl="0" eaLnBrk="1" fontAlgn="auto" latinLnBrk="0" hangingPunct="1">
              <a:lnSpc>
                <a:spcPts val="764"/>
              </a:lnSpc>
              <a:spcBef>
                <a:spcPts val="0"/>
              </a:spcBef>
              <a:spcAft>
                <a:spcPts val="0"/>
              </a:spcAft>
              <a:buClrTx/>
              <a:buSzTx/>
              <a:buFontTx/>
              <a:buNone/>
              <a:tabLst/>
              <a:defRPr/>
            </a:pPr>
            <a:endParaRPr kumimoji="0" lang="en-US" sz="557" b="0" i="0" u="none" strike="noStrike" kern="1200" cap="none" spc="0" normalizeH="0" baseline="0" noProof="0">
              <a:ln>
                <a:noFill/>
              </a:ln>
              <a:solidFill>
                <a:srgbClr val="4E45FF"/>
              </a:solidFill>
              <a:effectLst/>
              <a:uLnTx/>
              <a:uFillTx/>
              <a:latin typeface="Poppins Light Bold"/>
              <a:ea typeface="+mn-ea"/>
              <a:cs typeface="+mn-cs"/>
            </a:endParaRPr>
          </a:p>
        </p:txBody>
      </p:sp>
      <p:sp>
        <p:nvSpPr>
          <p:cNvPr id="128" name="TextBox 128"/>
          <p:cNvSpPr txBox="1"/>
          <p:nvPr/>
        </p:nvSpPr>
        <p:spPr>
          <a:xfrm>
            <a:off x="11440201" y="3703075"/>
            <a:ext cx="1064360"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Julie Fritz</a:t>
            </a:r>
          </a:p>
        </p:txBody>
      </p:sp>
      <p:sp>
        <p:nvSpPr>
          <p:cNvPr id="129" name="TextBox 129"/>
          <p:cNvSpPr txBox="1"/>
          <p:nvPr/>
        </p:nvSpPr>
        <p:spPr>
          <a:xfrm>
            <a:off x="11591779" y="3849021"/>
            <a:ext cx="1064360" cy="186681"/>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Associate Dean for Research</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College of Health</a:t>
            </a:r>
          </a:p>
        </p:txBody>
      </p:sp>
      <p:sp>
        <p:nvSpPr>
          <p:cNvPr id="130" name="TextBox 130"/>
          <p:cNvSpPr txBox="1"/>
          <p:nvPr/>
        </p:nvSpPr>
        <p:spPr>
          <a:xfrm>
            <a:off x="16212061" y="7327299"/>
            <a:ext cx="1064360"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Pearl Sandick</a:t>
            </a:r>
          </a:p>
        </p:txBody>
      </p:sp>
      <p:sp>
        <p:nvSpPr>
          <p:cNvPr id="131" name="TextBox 131"/>
          <p:cNvSpPr txBox="1"/>
          <p:nvPr/>
        </p:nvSpPr>
        <p:spPr>
          <a:xfrm>
            <a:off x="16363639" y="7460835"/>
            <a:ext cx="1125562" cy="281280"/>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a:ea typeface="+mn-ea"/>
                <a:cs typeface="+mn-cs"/>
              </a:rPr>
              <a:t>Associate Dean for Faculty &amp; Research</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a:ea typeface="+mn-ea"/>
                <a:cs typeface="+mn-cs"/>
              </a:rPr>
              <a:t>College of Science</a:t>
            </a:r>
          </a:p>
        </p:txBody>
      </p:sp>
      <p:sp>
        <p:nvSpPr>
          <p:cNvPr id="132" name="TextBox 132"/>
          <p:cNvSpPr txBox="1"/>
          <p:nvPr/>
        </p:nvSpPr>
        <p:spPr>
          <a:xfrm>
            <a:off x="16230296" y="5508302"/>
            <a:ext cx="1064360"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Carol Lim</a:t>
            </a:r>
          </a:p>
        </p:txBody>
      </p:sp>
      <p:sp>
        <p:nvSpPr>
          <p:cNvPr id="133" name="TextBox 133"/>
          <p:cNvSpPr txBox="1"/>
          <p:nvPr/>
        </p:nvSpPr>
        <p:spPr>
          <a:xfrm>
            <a:off x="16363639" y="5641838"/>
            <a:ext cx="1064360" cy="186681"/>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Associate Dean for Research</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College of Pharmacy</a:t>
            </a:r>
          </a:p>
        </p:txBody>
      </p:sp>
      <p:sp>
        <p:nvSpPr>
          <p:cNvPr id="134" name="TextBox 134"/>
          <p:cNvSpPr txBox="1"/>
          <p:nvPr/>
        </p:nvSpPr>
        <p:spPr>
          <a:xfrm>
            <a:off x="13880446" y="5532262"/>
            <a:ext cx="1259027"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Meeyoung O. Min</a:t>
            </a:r>
          </a:p>
        </p:txBody>
      </p:sp>
      <p:sp>
        <p:nvSpPr>
          <p:cNvPr id="135" name="TextBox 135"/>
          <p:cNvSpPr txBox="1"/>
          <p:nvPr/>
        </p:nvSpPr>
        <p:spPr>
          <a:xfrm>
            <a:off x="14032024" y="5665798"/>
            <a:ext cx="1064360" cy="186681"/>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Associate Professor</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College of Social Work</a:t>
            </a:r>
          </a:p>
        </p:txBody>
      </p:sp>
      <p:sp>
        <p:nvSpPr>
          <p:cNvPr id="136" name="TextBox 136"/>
          <p:cNvSpPr txBox="1"/>
          <p:nvPr/>
        </p:nvSpPr>
        <p:spPr>
          <a:xfrm>
            <a:off x="16239829" y="6421299"/>
            <a:ext cx="1064360"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Isabel Moreira</a:t>
            </a:r>
          </a:p>
        </p:txBody>
      </p:sp>
      <p:sp>
        <p:nvSpPr>
          <p:cNvPr id="137" name="TextBox 137"/>
          <p:cNvSpPr txBox="1"/>
          <p:nvPr/>
        </p:nvSpPr>
        <p:spPr>
          <a:xfrm>
            <a:off x="16368406" y="6567245"/>
            <a:ext cx="1064360" cy="186681"/>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Associate Dean for Research</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College of Humanities</a:t>
            </a:r>
          </a:p>
        </p:txBody>
      </p:sp>
      <p:sp>
        <p:nvSpPr>
          <p:cNvPr id="138" name="TextBox 138"/>
          <p:cNvSpPr txBox="1"/>
          <p:nvPr/>
        </p:nvSpPr>
        <p:spPr>
          <a:xfrm>
            <a:off x="11450742" y="7314889"/>
            <a:ext cx="1064360"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Manish Parashar</a:t>
            </a:r>
          </a:p>
        </p:txBody>
      </p:sp>
      <p:sp>
        <p:nvSpPr>
          <p:cNvPr id="139" name="TextBox 139"/>
          <p:cNvSpPr txBox="1"/>
          <p:nvPr/>
        </p:nvSpPr>
        <p:spPr>
          <a:xfrm>
            <a:off x="11591779" y="7460835"/>
            <a:ext cx="1064360" cy="281280"/>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Director</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Scientific Computing &amp; Imaging Institute</a:t>
            </a:r>
          </a:p>
        </p:txBody>
      </p:sp>
      <p:sp>
        <p:nvSpPr>
          <p:cNvPr id="140" name="TextBox 140"/>
          <p:cNvSpPr txBox="1"/>
          <p:nvPr/>
        </p:nvSpPr>
        <p:spPr>
          <a:xfrm>
            <a:off x="13856186" y="7314889"/>
            <a:ext cx="1064360"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Andrea Rorrer</a:t>
            </a:r>
          </a:p>
        </p:txBody>
      </p:sp>
      <p:sp>
        <p:nvSpPr>
          <p:cNvPr id="141" name="TextBox 141"/>
          <p:cNvSpPr txBox="1"/>
          <p:nvPr/>
        </p:nvSpPr>
        <p:spPr>
          <a:xfrm>
            <a:off x="14002997" y="7460835"/>
            <a:ext cx="1064360" cy="375879"/>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Director of Utah Education Policy Center</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Professor, Educational Leadership and Policy</a:t>
            </a:r>
          </a:p>
        </p:txBody>
      </p:sp>
      <p:sp>
        <p:nvSpPr>
          <p:cNvPr id="142" name="TextBox 142"/>
          <p:cNvSpPr txBox="1"/>
          <p:nvPr/>
        </p:nvSpPr>
        <p:spPr>
          <a:xfrm>
            <a:off x="16235062" y="8249987"/>
            <a:ext cx="1064360"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Rebecca Utz</a:t>
            </a:r>
          </a:p>
        </p:txBody>
      </p:sp>
      <p:sp>
        <p:nvSpPr>
          <p:cNvPr id="143" name="TextBox 143"/>
          <p:cNvSpPr txBox="1"/>
          <p:nvPr/>
        </p:nvSpPr>
        <p:spPr>
          <a:xfrm>
            <a:off x="16363639" y="8383523"/>
            <a:ext cx="1064360" cy="470478"/>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Associate Dean for Research &amp; Graduate Education </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College of Social &amp; Behavioral Science</a:t>
            </a:r>
          </a:p>
          <a:p>
            <a:pPr marL="0" marR="0" lvl="0" indent="0" algn="l" defTabSz="914400" rtl="0" eaLnBrk="1" fontAlgn="auto" latinLnBrk="0" hangingPunct="1">
              <a:lnSpc>
                <a:spcPts val="764"/>
              </a:lnSpc>
              <a:spcBef>
                <a:spcPts val="0"/>
              </a:spcBef>
              <a:spcAft>
                <a:spcPts val="0"/>
              </a:spcAft>
              <a:buClrTx/>
              <a:buSzTx/>
              <a:buFontTx/>
              <a:buNone/>
              <a:tabLst/>
              <a:defRPr/>
            </a:pPr>
            <a:endParaRPr kumimoji="0" lang="en-US" sz="557" b="0" i="0" u="none" strike="noStrike" kern="1200" cap="none" spc="0" normalizeH="0" baseline="0" noProof="0">
              <a:ln>
                <a:noFill/>
              </a:ln>
              <a:solidFill>
                <a:srgbClr val="4E45FF"/>
              </a:solidFill>
              <a:effectLst/>
              <a:uLnTx/>
              <a:uFillTx/>
              <a:latin typeface="Poppins Light Bold"/>
              <a:ea typeface="+mn-ea"/>
              <a:cs typeface="+mn-cs"/>
            </a:endParaRPr>
          </a:p>
        </p:txBody>
      </p:sp>
      <p:sp>
        <p:nvSpPr>
          <p:cNvPr id="144" name="TextBox 144"/>
          <p:cNvSpPr txBox="1"/>
          <p:nvPr/>
        </p:nvSpPr>
        <p:spPr>
          <a:xfrm>
            <a:off x="11392453" y="8237577"/>
            <a:ext cx="1263794"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Harish Maringanti</a:t>
            </a:r>
          </a:p>
        </p:txBody>
      </p:sp>
      <p:sp>
        <p:nvSpPr>
          <p:cNvPr id="145" name="TextBox 145"/>
          <p:cNvSpPr txBox="1"/>
          <p:nvPr/>
        </p:nvSpPr>
        <p:spPr>
          <a:xfrm>
            <a:off x="11581346" y="8383523"/>
            <a:ext cx="1064360" cy="281280"/>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Associate Dean for Research, IT, and Digital LIbrary Services</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UofU Libraries</a:t>
            </a:r>
          </a:p>
        </p:txBody>
      </p:sp>
      <p:sp>
        <p:nvSpPr>
          <p:cNvPr id="146" name="TextBox 146"/>
          <p:cNvSpPr txBox="1"/>
          <p:nvPr/>
        </p:nvSpPr>
        <p:spPr>
          <a:xfrm>
            <a:off x="13856186" y="8249987"/>
            <a:ext cx="1064360"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Neli Ulrich</a:t>
            </a:r>
          </a:p>
        </p:txBody>
      </p:sp>
      <p:sp>
        <p:nvSpPr>
          <p:cNvPr id="147" name="TextBox 147"/>
          <p:cNvSpPr txBox="1"/>
          <p:nvPr/>
        </p:nvSpPr>
        <p:spPr>
          <a:xfrm>
            <a:off x="14002997" y="8383523"/>
            <a:ext cx="1064360" cy="186681"/>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Executive Director</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Huntsman Cancer Institute</a:t>
            </a:r>
          </a:p>
        </p:txBody>
      </p:sp>
      <p:sp>
        <p:nvSpPr>
          <p:cNvPr id="148" name="TextBox 148"/>
          <p:cNvSpPr txBox="1"/>
          <p:nvPr/>
        </p:nvSpPr>
        <p:spPr>
          <a:xfrm>
            <a:off x="11464703" y="9175273"/>
            <a:ext cx="1064360"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Andrea Wallace</a:t>
            </a:r>
          </a:p>
        </p:txBody>
      </p:sp>
      <p:sp>
        <p:nvSpPr>
          <p:cNvPr id="149" name="TextBox 149"/>
          <p:cNvSpPr txBox="1"/>
          <p:nvPr/>
        </p:nvSpPr>
        <p:spPr>
          <a:xfrm>
            <a:off x="11598047" y="9303372"/>
            <a:ext cx="1064360" cy="186681"/>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Associate Dean for Research</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College of Nursing</a:t>
            </a:r>
          </a:p>
        </p:txBody>
      </p:sp>
      <p:sp>
        <p:nvSpPr>
          <p:cNvPr id="150" name="TextBox 150"/>
          <p:cNvSpPr txBox="1"/>
          <p:nvPr/>
        </p:nvSpPr>
        <p:spPr>
          <a:xfrm>
            <a:off x="13809337" y="9175273"/>
            <a:ext cx="1064360"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Brenda Heaton</a:t>
            </a:r>
          </a:p>
        </p:txBody>
      </p:sp>
      <p:sp>
        <p:nvSpPr>
          <p:cNvPr id="151" name="TextBox 151"/>
          <p:cNvSpPr txBox="1"/>
          <p:nvPr/>
        </p:nvSpPr>
        <p:spPr>
          <a:xfrm>
            <a:off x="14002997" y="9321218"/>
            <a:ext cx="1064360" cy="186681"/>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Associate Dean for Research</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School of Dentistry</a:t>
            </a:r>
          </a:p>
        </p:txBody>
      </p:sp>
      <p:sp>
        <p:nvSpPr>
          <p:cNvPr id="152" name="TextBox 152"/>
          <p:cNvSpPr txBox="1"/>
          <p:nvPr/>
        </p:nvSpPr>
        <p:spPr>
          <a:xfrm>
            <a:off x="16216828" y="9200085"/>
            <a:ext cx="1064360"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Kevin Whitty</a:t>
            </a:r>
          </a:p>
        </p:txBody>
      </p:sp>
      <p:sp>
        <p:nvSpPr>
          <p:cNvPr id="153" name="TextBox 153"/>
          <p:cNvSpPr txBox="1"/>
          <p:nvPr/>
        </p:nvSpPr>
        <p:spPr>
          <a:xfrm>
            <a:off x="16368406" y="9321218"/>
            <a:ext cx="1064360" cy="186681"/>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Associate Dean for Research</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College of Engineering</a:t>
            </a:r>
          </a:p>
        </p:txBody>
      </p:sp>
      <p:sp>
        <p:nvSpPr>
          <p:cNvPr id="154" name="TextBox 154"/>
          <p:cNvSpPr txBox="1"/>
          <p:nvPr/>
        </p:nvSpPr>
        <p:spPr>
          <a:xfrm>
            <a:off x="11464703" y="989002"/>
            <a:ext cx="1462986"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Jakob D. Jensen</a:t>
            </a:r>
          </a:p>
        </p:txBody>
      </p:sp>
      <p:sp>
        <p:nvSpPr>
          <p:cNvPr id="155" name="TextBox 155"/>
          <p:cNvSpPr txBox="1"/>
          <p:nvPr/>
        </p:nvSpPr>
        <p:spPr>
          <a:xfrm>
            <a:off x="11598047" y="1124991"/>
            <a:ext cx="1064360" cy="186383"/>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Associate Vice President for Research</a:t>
            </a:r>
          </a:p>
        </p:txBody>
      </p:sp>
      <p:sp>
        <p:nvSpPr>
          <p:cNvPr id="156" name="TextBox 156"/>
          <p:cNvSpPr txBox="1"/>
          <p:nvPr/>
        </p:nvSpPr>
        <p:spPr>
          <a:xfrm>
            <a:off x="12536548" y="1488066"/>
            <a:ext cx="1048970" cy="90741"/>
          </a:xfrm>
          <a:prstGeom prst="rect">
            <a:avLst/>
          </a:prstGeom>
        </p:spPr>
        <p:txBody>
          <a:bodyPr lIns="0" tIns="0" rIns="0" bIns="0" rtlCol="0" anchor="t">
            <a:spAutoFit/>
          </a:bodyPr>
          <a:lstStyle/>
          <a:p>
            <a:pPr marL="0" marR="0" lvl="0" indent="0" algn="l" defTabSz="914400" rtl="0" eaLnBrk="1" fontAlgn="auto" latinLnBrk="0" hangingPunct="1">
              <a:lnSpc>
                <a:spcPts val="753"/>
              </a:lnSpc>
              <a:spcBef>
                <a:spcPts val="0"/>
              </a:spcBef>
              <a:spcAft>
                <a:spcPts val="0"/>
              </a:spcAft>
              <a:buClrTx/>
              <a:buSzTx/>
              <a:buFontTx/>
              <a:buNone/>
              <a:tabLst/>
              <a:defRPr/>
            </a:pPr>
            <a:r>
              <a:rPr kumimoji="0" lang="en-US" sz="549" b="0" i="0" u="none" strike="noStrike" kern="1200" cap="none" spc="0" normalizeH="0" baseline="0" noProof="0">
                <a:ln>
                  <a:noFill/>
                </a:ln>
                <a:solidFill>
                  <a:srgbClr val="CC0000"/>
                </a:solidFill>
                <a:effectLst/>
                <a:uLnTx/>
                <a:uFillTx/>
                <a:latin typeface="Poppins Light Bold"/>
                <a:ea typeface="+mn-ea"/>
                <a:cs typeface="+mn-cs"/>
              </a:rPr>
              <a:t>Chair</a:t>
            </a:r>
          </a:p>
        </p:txBody>
      </p:sp>
      <p:sp>
        <p:nvSpPr>
          <p:cNvPr id="157" name="TextBox 157"/>
          <p:cNvSpPr txBox="1"/>
          <p:nvPr/>
        </p:nvSpPr>
        <p:spPr>
          <a:xfrm>
            <a:off x="11458435" y="6416288"/>
            <a:ext cx="1064360"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Tyler Matsamas</a:t>
            </a:r>
          </a:p>
        </p:txBody>
      </p:sp>
      <p:sp>
        <p:nvSpPr>
          <p:cNvPr id="158" name="TextBox 158"/>
          <p:cNvSpPr txBox="1"/>
          <p:nvPr/>
        </p:nvSpPr>
        <p:spPr>
          <a:xfrm>
            <a:off x="11591779" y="6549824"/>
            <a:ext cx="1064360" cy="470478"/>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Associate Director, Operations &amp; Logistics for AVPR</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Office of the Vice President for Research </a:t>
            </a:r>
          </a:p>
          <a:p>
            <a:pPr marL="0" marR="0" lvl="0" indent="0" algn="l" defTabSz="914400" rtl="0" eaLnBrk="1" fontAlgn="auto" latinLnBrk="0" hangingPunct="1">
              <a:lnSpc>
                <a:spcPts val="764"/>
              </a:lnSpc>
              <a:spcBef>
                <a:spcPts val="0"/>
              </a:spcBef>
              <a:spcAft>
                <a:spcPts val="0"/>
              </a:spcAft>
              <a:buClrTx/>
              <a:buSzTx/>
              <a:buFontTx/>
              <a:buNone/>
              <a:tabLst/>
              <a:defRPr/>
            </a:pPr>
            <a:endParaRPr kumimoji="0" lang="en-US" sz="557" b="0" i="0" u="none" strike="noStrike" kern="1200" cap="none" spc="0" normalizeH="0" baseline="0" noProof="0">
              <a:ln>
                <a:noFill/>
              </a:ln>
              <a:solidFill>
                <a:srgbClr val="4E45FF"/>
              </a:solidFill>
              <a:effectLst/>
              <a:uLnTx/>
              <a:uFillTx/>
              <a:latin typeface="Poppins Light Bold"/>
              <a:ea typeface="+mn-ea"/>
              <a:cs typeface="+mn-cs"/>
            </a:endParaRPr>
          </a:p>
        </p:txBody>
      </p:sp>
      <p:sp>
        <p:nvSpPr>
          <p:cNvPr id="159" name="TextBox 159"/>
          <p:cNvSpPr txBox="1"/>
          <p:nvPr/>
        </p:nvSpPr>
        <p:spPr>
          <a:xfrm>
            <a:off x="13856186" y="4668509"/>
            <a:ext cx="1342297"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Mary Ann Villareal</a:t>
            </a:r>
          </a:p>
        </p:txBody>
      </p:sp>
      <p:sp>
        <p:nvSpPr>
          <p:cNvPr id="160" name="TextBox 160"/>
          <p:cNvSpPr txBox="1"/>
          <p:nvPr/>
        </p:nvSpPr>
        <p:spPr>
          <a:xfrm>
            <a:off x="13943270" y="4806652"/>
            <a:ext cx="1255214" cy="375879"/>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Vice President for Equity, Diversity, and Inclusion</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Office of Equity, Diversity, and Inclusion</a:t>
            </a:r>
          </a:p>
        </p:txBody>
      </p:sp>
      <p:sp>
        <p:nvSpPr>
          <p:cNvPr id="161" name="TextBox 161"/>
          <p:cNvSpPr txBox="1"/>
          <p:nvPr/>
        </p:nvSpPr>
        <p:spPr>
          <a:xfrm>
            <a:off x="13885213" y="6421299"/>
            <a:ext cx="1064360"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Robert Zheng</a:t>
            </a:r>
          </a:p>
        </p:txBody>
      </p:sp>
      <p:sp>
        <p:nvSpPr>
          <p:cNvPr id="162" name="TextBox 162"/>
          <p:cNvSpPr txBox="1"/>
          <p:nvPr/>
        </p:nvSpPr>
        <p:spPr>
          <a:xfrm>
            <a:off x="14032024" y="6567245"/>
            <a:ext cx="1064360" cy="281280"/>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Interim Associate Dean for Research</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College of Education</a:t>
            </a:r>
          </a:p>
        </p:txBody>
      </p:sp>
      <p:sp>
        <p:nvSpPr>
          <p:cNvPr id="163" name="TextBox 163"/>
          <p:cNvSpPr txBox="1"/>
          <p:nvPr/>
        </p:nvSpPr>
        <p:spPr>
          <a:xfrm>
            <a:off x="13849082" y="3770433"/>
            <a:ext cx="1342297"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Mike Kirby</a:t>
            </a:r>
          </a:p>
        </p:txBody>
      </p:sp>
      <p:sp>
        <p:nvSpPr>
          <p:cNvPr id="164" name="TextBox 164"/>
          <p:cNvSpPr txBox="1"/>
          <p:nvPr/>
        </p:nvSpPr>
        <p:spPr>
          <a:xfrm>
            <a:off x="13936165" y="3908575"/>
            <a:ext cx="1217828" cy="281280"/>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Professor and Research Liaison</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Khalert School of Computing</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College of Engineering</a:t>
            </a:r>
          </a:p>
        </p:txBody>
      </p:sp>
      <p:grpSp>
        <p:nvGrpSpPr>
          <p:cNvPr id="165" name="Group 165"/>
          <p:cNvGrpSpPr/>
          <p:nvPr/>
        </p:nvGrpSpPr>
        <p:grpSpPr>
          <a:xfrm>
            <a:off x="15724040" y="4477581"/>
            <a:ext cx="1913278" cy="777328"/>
            <a:chOff x="0" y="0"/>
            <a:chExt cx="3770113" cy="1531724"/>
          </a:xfrm>
        </p:grpSpPr>
        <p:sp>
          <p:nvSpPr>
            <p:cNvPr id="166" name="Freeform 166"/>
            <p:cNvSpPr/>
            <p:nvPr/>
          </p:nvSpPr>
          <p:spPr>
            <a:xfrm>
              <a:off x="0" y="0"/>
              <a:ext cx="3770113" cy="1531724"/>
            </a:xfrm>
            <a:custGeom>
              <a:avLst/>
              <a:gdLst/>
              <a:ahLst/>
              <a:cxnLst/>
              <a:rect l="l" t="t" r="r" b="b"/>
              <a:pathLst>
                <a:path w="3770113" h="1531724">
                  <a:moveTo>
                    <a:pt x="3645653" y="1531723"/>
                  </a:moveTo>
                  <a:lnTo>
                    <a:pt x="124460" y="1531723"/>
                  </a:lnTo>
                  <a:cubicBezTo>
                    <a:pt x="55880" y="1531723"/>
                    <a:pt x="0" y="1475844"/>
                    <a:pt x="0" y="1407263"/>
                  </a:cubicBezTo>
                  <a:lnTo>
                    <a:pt x="0" y="124460"/>
                  </a:lnTo>
                  <a:cubicBezTo>
                    <a:pt x="0" y="55880"/>
                    <a:pt x="55880" y="0"/>
                    <a:pt x="124460" y="0"/>
                  </a:cubicBezTo>
                  <a:lnTo>
                    <a:pt x="3645653" y="0"/>
                  </a:lnTo>
                  <a:cubicBezTo>
                    <a:pt x="3714233" y="0"/>
                    <a:pt x="3770113" y="55880"/>
                    <a:pt x="3770113" y="124460"/>
                  </a:cubicBezTo>
                  <a:lnTo>
                    <a:pt x="3770113" y="1407264"/>
                  </a:lnTo>
                  <a:cubicBezTo>
                    <a:pt x="3770113" y="1475844"/>
                    <a:pt x="3714233" y="1531724"/>
                    <a:pt x="3645653" y="153172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7" name="Group 167"/>
          <p:cNvGrpSpPr>
            <a:grpSpLocks noChangeAspect="1"/>
          </p:cNvGrpSpPr>
          <p:nvPr/>
        </p:nvGrpSpPr>
        <p:grpSpPr>
          <a:xfrm>
            <a:off x="15407300" y="4477581"/>
            <a:ext cx="777331" cy="777328"/>
            <a:chOff x="0" y="0"/>
            <a:chExt cx="6350000" cy="6349975"/>
          </a:xfrm>
        </p:grpSpPr>
        <p:sp>
          <p:nvSpPr>
            <p:cNvPr id="168" name="Freeform 16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4"/>
              <a:stretch>
                <a:fillRect t="-20910" b="-124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9" name="TextBox 169"/>
          <p:cNvSpPr txBox="1"/>
          <p:nvPr/>
        </p:nvSpPr>
        <p:spPr>
          <a:xfrm>
            <a:off x="16249714" y="4604350"/>
            <a:ext cx="1386102" cy="130659"/>
          </a:xfrm>
          <a:prstGeom prst="rect">
            <a:avLst/>
          </a:prstGeom>
        </p:spPr>
        <p:txBody>
          <a:bodyPr lIns="0" tIns="0" rIns="0" bIns="0" rtlCol="0" anchor="t">
            <a:spAutoFit/>
          </a:bodyPr>
          <a:lstStyle/>
          <a:p>
            <a:pPr marL="0" marR="0" lvl="0" indent="0" algn="l" defTabSz="914400" rtl="0" eaLnBrk="1" fontAlgn="auto" latinLnBrk="0" hangingPunct="1">
              <a:lnSpc>
                <a:spcPts val="1097"/>
              </a:lnSpc>
              <a:spcBef>
                <a:spcPts val="0"/>
              </a:spcBef>
              <a:spcAft>
                <a:spcPts val="0"/>
              </a:spcAft>
              <a:buClrTx/>
              <a:buSzTx/>
              <a:buFontTx/>
              <a:buNone/>
              <a:tabLst/>
              <a:defRPr/>
            </a:pPr>
            <a:r>
              <a:rPr kumimoji="0" lang="en-US" sz="914" b="0" i="0" u="none" strike="noStrike" kern="1200" cap="none" spc="0" normalizeH="0" baseline="0" noProof="0">
                <a:ln>
                  <a:noFill/>
                </a:ln>
                <a:solidFill>
                  <a:srgbClr val="121212"/>
                </a:solidFill>
                <a:effectLst/>
                <a:uLnTx/>
                <a:uFillTx/>
                <a:latin typeface="Poppins Bold"/>
                <a:ea typeface="+mn-ea"/>
                <a:cs typeface="+mn-cs"/>
              </a:rPr>
              <a:t>Keith Bartholomew</a:t>
            </a:r>
          </a:p>
        </p:txBody>
      </p:sp>
      <p:sp>
        <p:nvSpPr>
          <p:cNvPr id="170" name="TextBox 170"/>
          <p:cNvSpPr txBox="1"/>
          <p:nvPr/>
        </p:nvSpPr>
        <p:spPr>
          <a:xfrm>
            <a:off x="16378291" y="4750296"/>
            <a:ext cx="1064360" cy="281280"/>
          </a:xfrm>
          <a:prstGeom prst="rect">
            <a:avLst/>
          </a:prstGeom>
        </p:spPr>
        <p:txBody>
          <a:bodyPr lIns="0" tIns="0" rIns="0" bIns="0" rtlCol="0" anchor="t">
            <a:spAutoFit/>
          </a:bodyPr>
          <a:lstStyle/>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Associate Dean for Research</a:t>
            </a:r>
          </a:p>
          <a:p>
            <a:pPr marL="0" marR="0" lvl="0" indent="0" algn="l" defTabSz="914400" rtl="0" eaLnBrk="1" fontAlgn="auto" latinLnBrk="0" hangingPunct="1">
              <a:lnSpc>
                <a:spcPts val="764"/>
              </a:lnSpc>
              <a:spcBef>
                <a:spcPts val="0"/>
              </a:spcBef>
              <a:spcAft>
                <a:spcPts val="0"/>
              </a:spcAft>
              <a:buClrTx/>
              <a:buSzTx/>
              <a:buFontTx/>
              <a:buNone/>
              <a:tabLst/>
              <a:defRPr/>
            </a:pPr>
            <a:r>
              <a:rPr kumimoji="0" lang="en-US" sz="557" b="0" i="0" u="none" strike="noStrike" kern="1200" cap="none" spc="0" normalizeH="0" baseline="0" noProof="0">
                <a:ln>
                  <a:noFill/>
                </a:ln>
                <a:solidFill>
                  <a:srgbClr val="4E45FF"/>
                </a:solidFill>
                <a:effectLst/>
                <a:uLnTx/>
                <a:uFillTx/>
                <a:latin typeface="Poppins Light Bold"/>
                <a:ea typeface="+mn-ea"/>
                <a:cs typeface="+mn-cs"/>
              </a:rPr>
              <a:t>College of Architecture + Planning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and grey logo&#10;&#10;Description automatically generated">
            <a:extLst>
              <a:ext uri="{FF2B5EF4-FFF2-40B4-BE49-F238E27FC236}">
                <a16:creationId xmlns:a16="http://schemas.microsoft.com/office/drawing/2014/main" id="{B89D9DB6-AC9B-9CAD-8DAE-CA2BAF55A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19100"/>
            <a:ext cx="7930015" cy="2335750"/>
          </a:xfrm>
          <a:prstGeom prst="rect">
            <a:avLst/>
          </a:prstGeom>
        </p:spPr>
      </p:pic>
      <p:sp>
        <p:nvSpPr>
          <p:cNvPr id="3" name="TextBox 2">
            <a:extLst>
              <a:ext uri="{FF2B5EF4-FFF2-40B4-BE49-F238E27FC236}">
                <a16:creationId xmlns:a16="http://schemas.microsoft.com/office/drawing/2014/main" id="{B30E308B-5521-7BA7-D9D4-E53E33F0EC92}"/>
              </a:ext>
            </a:extLst>
          </p:cNvPr>
          <p:cNvSpPr txBox="1"/>
          <p:nvPr/>
        </p:nvSpPr>
        <p:spPr>
          <a:xfrm>
            <a:off x="1143000" y="3467100"/>
            <a:ext cx="7535009" cy="923330"/>
          </a:xfrm>
          <a:prstGeom prst="rect">
            <a:avLst/>
          </a:prstGeom>
          <a:noFill/>
        </p:spPr>
        <p:txBody>
          <a:bodyPr wrap="square">
            <a:spAutoFit/>
          </a:bodyPr>
          <a:lstStyle/>
          <a:p>
            <a:r>
              <a:rPr lang="en-US" b="0" i="0">
                <a:solidFill>
                  <a:srgbClr val="47494A"/>
                </a:solidFill>
                <a:effectLst/>
                <a:latin typeface="Source Sans Pro" panose="020B0503030403020204" pitchFamily="34" charset="0"/>
              </a:rPr>
              <a:t>The AVPR </a:t>
            </a:r>
            <a:r>
              <a:rPr lang="en-US">
                <a:solidFill>
                  <a:srgbClr val="47494A"/>
                </a:solidFill>
                <a:latin typeface="Source Sans Pro" panose="020B0503030403020204" pitchFamily="34" charset="0"/>
              </a:rPr>
              <a:t>meets regularly with </a:t>
            </a:r>
            <a:r>
              <a:rPr lang="en-US">
                <a:solidFill>
                  <a:srgbClr val="47494A"/>
                </a:solidFill>
                <a:latin typeface="Source Sans Pro" panose="020B0503030403020204" pitchFamily="34" charset="0"/>
                <a:hlinkClick r:id="rId3"/>
              </a:rPr>
              <a:t>ADRs</a:t>
            </a:r>
            <a:r>
              <a:rPr lang="en-US">
                <a:solidFill>
                  <a:srgbClr val="47494A"/>
                </a:solidFill>
                <a:latin typeface="Source Sans Pro" panose="020B0503030403020204" pitchFamily="34" charset="0"/>
              </a:rPr>
              <a:t> across the university, and periodically brings the ADRs together as a council. ADR council meetings focus on research administration policy, initiatives, and activities. </a:t>
            </a:r>
            <a:endParaRPr lang="en-US"/>
          </a:p>
        </p:txBody>
      </p:sp>
      <p:pic>
        <p:nvPicPr>
          <p:cNvPr id="6" name="Picture 5" descr="A group of people sitting around a table&#10;&#10;Description automatically generated">
            <a:extLst>
              <a:ext uri="{FF2B5EF4-FFF2-40B4-BE49-F238E27FC236}">
                <a16:creationId xmlns:a16="http://schemas.microsoft.com/office/drawing/2014/main" id="{A16580F1-3557-AF93-AE26-466DFF3E47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0" y="1909010"/>
            <a:ext cx="7772400" cy="5829300"/>
          </a:xfrm>
          <a:prstGeom prst="rect">
            <a:avLst/>
          </a:prstGeom>
        </p:spPr>
      </p:pic>
    </p:spTree>
    <p:extLst>
      <p:ext uri="{BB962C8B-B14F-4D97-AF65-F5344CB8AC3E}">
        <p14:creationId xmlns:p14="http://schemas.microsoft.com/office/powerpoint/2010/main" val="3379045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498" t="1664" r="18854" b="2318"/>
          <a:stretch>
            <a:fillRect/>
          </a:stretch>
        </p:blipFill>
        <p:spPr>
          <a:xfrm rot="5400000">
            <a:off x="3952426" y="-3971966"/>
            <a:ext cx="10441759" cy="18346612"/>
          </a:xfrm>
          <a:prstGeom prst="rect">
            <a:avLst/>
          </a:prstGeom>
        </p:spPr>
      </p:pic>
      <p:pic>
        <p:nvPicPr>
          <p:cNvPr id="5" name="Picture 4" descr="A black background with red text&#10;&#10;Description automatically generated">
            <a:extLst>
              <a:ext uri="{FF2B5EF4-FFF2-40B4-BE49-F238E27FC236}">
                <a16:creationId xmlns:a16="http://schemas.microsoft.com/office/drawing/2014/main" id="{459305E3-7702-3209-7F24-99D8DFBB4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 y="280"/>
            <a:ext cx="18287005" cy="10286440"/>
          </a:xfrm>
          <a:prstGeom prst="rect">
            <a:avLst/>
          </a:prstGeom>
        </p:spPr>
      </p:pic>
    </p:spTree>
    <p:extLst>
      <p:ext uri="{BB962C8B-B14F-4D97-AF65-F5344CB8AC3E}">
        <p14:creationId xmlns:p14="http://schemas.microsoft.com/office/powerpoint/2010/main" val="1811601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red and grey text&#10;&#10;Description automatically generated">
            <a:extLst>
              <a:ext uri="{FF2B5EF4-FFF2-40B4-BE49-F238E27FC236}">
                <a16:creationId xmlns:a16="http://schemas.microsoft.com/office/drawing/2014/main" id="{D3836BA4-A414-906E-A37F-DF765D1E22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993" y="208788"/>
            <a:ext cx="4674183" cy="1462714"/>
          </a:xfrm>
          <a:prstGeom prst="rect">
            <a:avLst/>
          </a:prstGeom>
        </p:spPr>
      </p:pic>
      <p:pic>
        <p:nvPicPr>
          <p:cNvPr id="4" name="Picture 3">
            <a:extLst>
              <a:ext uri="{FF2B5EF4-FFF2-40B4-BE49-F238E27FC236}">
                <a16:creationId xmlns:a16="http://schemas.microsoft.com/office/drawing/2014/main" id="{C49333F9-8CF7-1D69-073D-AA5DE602610A}"/>
              </a:ext>
            </a:extLst>
          </p:cNvPr>
          <p:cNvPicPr>
            <a:picLocks noChangeAspect="1"/>
          </p:cNvPicPr>
          <p:nvPr/>
        </p:nvPicPr>
        <p:blipFill>
          <a:blip r:embed="rId3"/>
          <a:stretch>
            <a:fillRect/>
          </a:stretch>
        </p:blipFill>
        <p:spPr>
          <a:xfrm>
            <a:off x="0" y="1967370"/>
            <a:ext cx="18288000" cy="8400516"/>
          </a:xfrm>
          <a:prstGeom prst="rect">
            <a:avLst/>
          </a:prstGeom>
        </p:spPr>
      </p:pic>
    </p:spTree>
    <p:extLst>
      <p:ext uri="{BB962C8B-B14F-4D97-AF65-F5344CB8AC3E}">
        <p14:creationId xmlns:p14="http://schemas.microsoft.com/office/powerpoint/2010/main" val="726967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498" t="1664" r="18854" b="2318"/>
          <a:stretch>
            <a:fillRect/>
          </a:stretch>
        </p:blipFill>
        <p:spPr>
          <a:xfrm rot="5400000">
            <a:off x="3893814" y="-3952426"/>
            <a:ext cx="10441759" cy="18346612"/>
          </a:xfrm>
          <a:prstGeom prst="rect">
            <a:avLst/>
          </a:prstGeom>
        </p:spPr>
      </p:pic>
      <p:sp>
        <p:nvSpPr>
          <p:cNvPr id="3" name="Title 1">
            <a:extLst>
              <a:ext uri="{FF2B5EF4-FFF2-40B4-BE49-F238E27FC236}">
                <a16:creationId xmlns:a16="http://schemas.microsoft.com/office/drawing/2014/main" id="{9A8DCC8F-E853-20CD-F1C3-8DBD5706A5FF}"/>
              </a:ext>
            </a:extLst>
          </p:cNvPr>
          <p:cNvSpPr txBox="1">
            <a:spLocks/>
          </p:cNvSpPr>
          <p:nvPr/>
        </p:nvSpPr>
        <p:spPr>
          <a:xfrm>
            <a:off x="5080621" y="2723325"/>
            <a:ext cx="13207380" cy="3431290"/>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marL="857250" marR="0" lvl="0" indent="-857250" defTabSz="13716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b="1" dirty="0">
                <a:solidFill>
                  <a:srgbClr val="C00000"/>
                </a:solidFill>
                <a:latin typeface="Times New Roman" charset="0"/>
                <a:cs typeface="Times New Roman" charset="0"/>
              </a:rPr>
              <a:t> Introduction</a:t>
            </a:r>
          </a:p>
          <a:p>
            <a:pPr marL="857250" marR="0" lvl="0" indent="-857250" defTabSz="13716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b="1" dirty="0">
                <a:solidFill>
                  <a:srgbClr val="C00000"/>
                </a:solidFill>
                <a:latin typeface="Times New Roman" charset="0"/>
                <a:cs typeface="Times New Roman" charset="0"/>
              </a:rPr>
              <a:t>AVPR Activities</a:t>
            </a:r>
          </a:p>
          <a:p>
            <a:pPr marL="857250" marR="0" lvl="0" indent="-857250" defTabSz="13716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b="1" dirty="0">
                <a:solidFill>
                  <a:srgbClr val="C00000"/>
                </a:solidFill>
                <a:latin typeface="Times New Roman" charset="0"/>
                <a:cs typeface="Times New Roman" charset="0"/>
              </a:rPr>
              <a:t>Upcoming Events</a:t>
            </a:r>
          </a:p>
          <a:p>
            <a:pPr marR="0" lvl="0" defTabSz="1371600" rtl="0" eaLnBrk="1" fontAlgn="auto" latinLnBrk="0" hangingPunct="1">
              <a:lnSpc>
                <a:spcPct val="90000"/>
              </a:lnSpc>
              <a:spcBef>
                <a:spcPct val="0"/>
              </a:spcBef>
              <a:spcAft>
                <a:spcPts val="0"/>
              </a:spcAft>
              <a:buClrTx/>
              <a:buSzTx/>
              <a:tabLst/>
              <a:defRPr/>
            </a:pPr>
            <a:endParaRPr lang="en-US" dirty="0">
              <a:solidFill>
                <a:prstClr val="black"/>
              </a:solidFill>
              <a:latin typeface="Calibri Light" panose="020F0302020204030204"/>
            </a:endParaRPr>
          </a:p>
        </p:txBody>
      </p:sp>
    </p:spTree>
    <p:extLst>
      <p:ext uri="{BB962C8B-B14F-4D97-AF65-F5344CB8AC3E}">
        <p14:creationId xmlns:p14="http://schemas.microsoft.com/office/powerpoint/2010/main" val="1725348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red and grey text&#10;&#10;Description automatically generated">
            <a:extLst>
              <a:ext uri="{FF2B5EF4-FFF2-40B4-BE49-F238E27FC236}">
                <a16:creationId xmlns:a16="http://schemas.microsoft.com/office/drawing/2014/main" id="{D3836BA4-A414-906E-A37F-DF765D1E22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993" y="208788"/>
            <a:ext cx="4674183" cy="1462714"/>
          </a:xfrm>
          <a:prstGeom prst="rect">
            <a:avLst/>
          </a:prstGeom>
        </p:spPr>
      </p:pic>
      <p:pic>
        <p:nvPicPr>
          <p:cNvPr id="5" name="Picture 4">
            <a:extLst>
              <a:ext uri="{FF2B5EF4-FFF2-40B4-BE49-F238E27FC236}">
                <a16:creationId xmlns:a16="http://schemas.microsoft.com/office/drawing/2014/main" id="{9644B37D-55EE-E9DD-2843-3A8CA4884FE6}"/>
              </a:ext>
            </a:extLst>
          </p:cNvPr>
          <p:cNvPicPr>
            <a:picLocks noChangeAspect="1"/>
          </p:cNvPicPr>
          <p:nvPr/>
        </p:nvPicPr>
        <p:blipFill>
          <a:blip r:embed="rId3"/>
          <a:stretch>
            <a:fillRect/>
          </a:stretch>
        </p:blipFill>
        <p:spPr>
          <a:xfrm>
            <a:off x="0" y="2434670"/>
            <a:ext cx="18288000" cy="7852330"/>
          </a:xfrm>
          <a:prstGeom prst="rect">
            <a:avLst/>
          </a:prstGeom>
        </p:spPr>
      </p:pic>
    </p:spTree>
    <p:extLst>
      <p:ext uri="{BB962C8B-B14F-4D97-AF65-F5344CB8AC3E}">
        <p14:creationId xmlns:p14="http://schemas.microsoft.com/office/powerpoint/2010/main" val="3707193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d text on a white background&#10;&#10;Description automatically generated">
            <a:extLst>
              <a:ext uri="{FF2B5EF4-FFF2-40B4-BE49-F238E27FC236}">
                <a16:creationId xmlns:a16="http://schemas.microsoft.com/office/drawing/2014/main" id="{F2411E4A-D4F5-17E9-ABCD-7326FC0C4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21" y="160023"/>
            <a:ext cx="6013963" cy="1687065"/>
          </a:xfrm>
          <a:prstGeom prst="rect">
            <a:avLst/>
          </a:prstGeom>
        </p:spPr>
      </p:pic>
      <p:sp>
        <p:nvSpPr>
          <p:cNvPr id="7" name="TextBox 6">
            <a:extLst>
              <a:ext uri="{FF2B5EF4-FFF2-40B4-BE49-F238E27FC236}">
                <a16:creationId xmlns:a16="http://schemas.microsoft.com/office/drawing/2014/main" id="{B05FB153-6808-4B67-1ACB-742CF7B4036E}"/>
              </a:ext>
            </a:extLst>
          </p:cNvPr>
          <p:cNvSpPr txBox="1"/>
          <p:nvPr/>
        </p:nvSpPr>
        <p:spPr>
          <a:xfrm>
            <a:off x="8631047" y="588056"/>
            <a:ext cx="8880124" cy="830997"/>
          </a:xfrm>
          <a:prstGeom prst="rect">
            <a:avLst/>
          </a:prstGeom>
          <a:noFill/>
        </p:spPr>
        <p:txBody>
          <a:bodyPr wrap="square" rtlCol="0">
            <a:spAutoFit/>
          </a:bodyPr>
          <a:lstStyle/>
          <a:p>
            <a:pPr algn="just"/>
            <a:r>
              <a:rPr lang="en-US" sz="2400" dirty="0">
                <a:latin typeface="Open Sans" panose="020B0606030504020204" pitchFamily="34" charset="0"/>
                <a:ea typeface="Open Sans" panose="020B0606030504020204" pitchFamily="34" charset="0"/>
                <a:cs typeface="Open Sans" panose="020B0606030504020204" pitchFamily="34" charset="0"/>
              </a:rPr>
              <a:t>The Associate Vice President for Research operations staff manages a number of </a:t>
            </a:r>
            <a:r>
              <a:rPr lang="en-US" sz="2400" dirty="0">
                <a:latin typeface="Open Sans" panose="020B0606030504020204" pitchFamily="34" charset="0"/>
                <a:ea typeface="Open Sans" panose="020B0606030504020204" pitchFamily="34" charset="0"/>
                <a:cs typeface="Open Sans" panose="020B0606030504020204" pitchFamily="34" charset="0"/>
                <a:hlinkClick r:id="rId3"/>
              </a:rPr>
              <a:t>internal funding and award programs</a:t>
            </a:r>
            <a:r>
              <a:rPr lang="en-US" sz="24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3" name="Picture 2">
            <a:extLst>
              <a:ext uri="{FF2B5EF4-FFF2-40B4-BE49-F238E27FC236}">
                <a16:creationId xmlns:a16="http://schemas.microsoft.com/office/drawing/2014/main" id="{73B6CD47-BA0A-02C1-3275-9C11A87A6879}"/>
              </a:ext>
            </a:extLst>
          </p:cNvPr>
          <p:cNvPicPr>
            <a:picLocks noChangeAspect="1"/>
          </p:cNvPicPr>
          <p:nvPr/>
        </p:nvPicPr>
        <p:blipFill>
          <a:blip r:embed="rId4"/>
          <a:stretch>
            <a:fillRect/>
          </a:stretch>
        </p:blipFill>
        <p:spPr>
          <a:xfrm>
            <a:off x="0" y="2438293"/>
            <a:ext cx="18288000" cy="7848707"/>
          </a:xfrm>
          <a:prstGeom prst="rect">
            <a:avLst/>
          </a:prstGeom>
        </p:spPr>
      </p:pic>
      <p:pic>
        <p:nvPicPr>
          <p:cNvPr id="4" name="Picture 3">
            <a:extLst>
              <a:ext uri="{FF2B5EF4-FFF2-40B4-BE49-F238E27FC236}">
                <a16:creationId xmlns:a16="http://schemas.microsoft.com/office/drawing/2014/main" id="{88286BDE-9BD7-60E5-E0F8-49D7804018D1}"/>
              </a:ext>
            </a:extLst>
          </p:cNvPr>
          <p:cNvPicPr>
            <a:picLocks noChangeAspect="1"/>
          </p:cNvPicPr>
          <p:nvPr/>
        </p:nvPicPr>
        <p:blipFill rotWithShape="1">
          <a:blip r:embed="rId5"/>
          <a:srcRect b="5978"/>
          <a:stretch/>
        </p:blipFill>
        <p:spPr>
          <a:xfrm>
            <a:off x="0" y="2133271"/>
            <a:ext cx="18288000" cy="8153729"/>
          </a:xfrm>
          <a:prstGeom prst="rect">
            <a:avLst/>
          </a:prstGeom>
        </p:spPr>
      </p:pic>
    </p:spTree>
    <p:extLst>
      <p:ext uri="{BB962C8B-B14F-4D97-AF65-F5344CB8AC3E}">
        <p14:creationId xmlns:p14="http://schemas.microsoft.com/office/powerpoint/2010/main" val="2116553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d text on a white background&#10;&#10;Description automatically generated">
            <a:extLst>
              <a:ext uri="{FF2B5EF4-FFF2-40B4-BE49-F238E27FC236}">
                <a16:creationId xmlns:a16="http://schemas.microsoft.com/office/drawing/2014/main" id="{F2411E4A-D4F5-17E9-ABCD-7326FC0C4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21" y="160023"/>
            <a:ext cx="6013963" cy="1687065"/>
          </a:xfrm>
          <a:prstGeom prst="rect">
            <a:avLst/>
          </a:prstGeom>
        </p:spPr>
      </p:pic>
      <p:sp>
        <p:nvSpPr>
          <p:cNvPr id="7" name="TextBox 6">
            <a:extLst>
              <a:ext uri="{FF2B5EF4-FFF2-40B4-BE49-F238E27FC236}">
                <a16:creationId xmlns:a16="http://schemas.microsoft.com/office/drawing/2014/main" id="{B05FB153-6808-4B67-1ACB-742CF7B4036E}"/>
              </a:ext>
            </a:extLst>
          </p:cNvPr>
          <p:cNvSpPr txBox="1"/>
          <p:nvPr/>
        </p:nvSpPr>
        <p:spPr>
          <a:xfrm>
            <a:off x="8631047" y="588056"/>
            <a:ext cx="8880124" cy="830997"/>
          </a:xfrm>
          <a:prstGeom prst="rect">
            <a:avLst/>
          </a:prstGeom>
          <a:noFill/>
        </p:spPr>
        <p:txBody>
          <a:bodyPr wrap="square" rtlCol="0">
            <a:spAutoFit/>
          </a:bodyPr>
          <a:lstStyle/>
          <a:p>
            <a:pPr algn="just"/>
            <a:r>
              <a:rPr lang="en-US" sz="2400" dirty="0">
                <a:latin typeface="Open Sans" panose="020B0606030504020204" pitchFamily="34" charset="0"/>
                <a:ea typeface="Open Sans" panose="020B0606030504020204" pitchFamily="34" charset="0"/>
                <a:cs typeface="Open Sans" panose="020B0606030504020204" pitchFamily="34" charset="0"/>
              </a:rPr>
              <a:t>The Associate Vice President for Research operations staff manages a number of </a:t>
            </a:r>
            <a:r>
              <a:rPr lang="en-US" sz="2400" dirty="0">
                <a:latin typeface="Open Sans" panose="020B0606030504020204" pitchFamily="34" charset="0"/>
                <a:ea typeface="Open Sans" panose="020B0606030504020204" pitchFamily="34" charset="0"/>
                <a:cs typeface="Open Sans" panose="020B0606030504020204" pitchFamily="34" charset="0"/>
                <a:hlinkClick r:id="rId3"/>
              </a:rPr>
              <a:t>internal funding and award programs</a:t>
            </a:r>
            <a:r>
              <a:rPr lang="en-US" sz="24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8" name="Picture 7">
            <a:extLst>
              <a:ext uri="{FF2B5EF4-FFF2-40B4-BE49-F238E27FC236}">
                <a16:creationId xmlns:a16="http://schemas.microsoft.com/office/drawing/2014/main" id="{AEADCD75-0492-E704-148C-BB9B54AF2412}"/>
              </a:ext>
            </a:extLst>
          </p:cNvPr>
          <p:cNvPicPr>
            <a:picLocks noChangeAspect="1"/>
          </p:cNvPicPr>
          <p:nvPr/>
        </p:nvPicPr>
        <p:blipFill rotWithShape="1">
          <a:blip r:embed="rId4"/>
          <a:srcRect b="8172"/>
          <a:stretch/>
        </p:blipFill>
        <p:spPr>
          <a:xfrm>
            <a:off x="0" y="1847088"/>
            <a:ext cx="18288000" cy="8439912"/>
          </a:xfrm>
          <a:prstGeom prst="rect">
            <a:avLst/>
          </a:prstGeom>
        </p:spPr>
      </p:pic>
    </p:spTree>
    <p:extLst>
      <p:ext uri="{BB962C8B-B14F-4D97-AF65-F5344CB8AC3E}">
        <p14:creationId xmlns:p14="http://schemas.microsoft.com/office/powerpoint/2010/main" val="2280901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d text on a white background&#10;&#10;Description automatically generated">
            <a:extLst>
              <a:ext uri="{FF2B5EF4-FFF2-40B4-BE49-F238E27FC236}">
                <a16:creationId xmlns:a16="http://schemas.microsoft.com/office/drawing/2014/main" id="{F2411E4A-D4F5-17E9-ABCD-7326FC0C4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21" y="160023"/>
            <a:ext cx="6013963" cy="1687065"/>
          </a:xfrm>
          <a:prstGeom prst="rect">
            <a:avLst/>
          </a:prstGeom>
        </p:spPr>
      </p:pic>
      <p:sp>
        <p:nvSpPr>
          <p:cNvPr id="7" name="TextBox 6">
            <a:extLst>
              <a:ext uri="{FF2B5EF4-FFF2-40B4-BE49-F238E27FC236}">
                <a16:creationId xmlns:a16="http://schemas.microsoft.com/office/drawing/2014/main" id="{B05FB153-6808-4B67-1ACB-742CF7B4036E}"/>
              </a:ext>
            </a:extLst>
          </p:cNvPr>
          <p:cNvSpPr txBox="1"/>
          <p:nvPr/>
        </p:nvSpPr>
        <p:spPr>
          <a:xfrm>
            <a:off x="8631047" y="588056"/>
            <a:ext cx="8880124" cy="830997"/>
          </a:xfrm>
          <a:prstGeom prst="rect">
            <a:avLst/>
          </a:prstGeom>
          <a:noFill/>
        </p:spPr>
        <p:txBody>
          <a:bodyPr wrap="square" rtlCol="0">
            <a:spAutoFit/>
          </a:bodyPr>
          <a:lstStyle/>
          <a:p>
            <a:pPr algn="just"/>
            <a:r>
              <a:rPr lang="en-US" sz="2400" dirty="0">
                <a:latin typeface="Open Sans" panose="020B0606030504020204" pitchFamily="34" charset="0"/>
                <a:ea typeface="Open Sans" panose="020B0606030504020204" pitchFamily="34" charset="0"/>
                <a:cs typeface="Open Sans" panose="020B0606030504020204" pitchFamily="34" charset="0"/>
              </a:rPr>
              <a:t>The Associate Vice President for Research operations staff manages a number of </a:t>
            </a:r>
            <a:r>
              <a:rPr lang="en-US" sz="2400" dirty="0">
                <a:latin typeface="Open Sans" panose="020B0606030504020204" pitchFamily="34" charset="0"/>
                <a:ea typeface="Open Sans" panose="020B0606030504020204" pitchFamily="34" charset="0"/>
                <a:cs typeface="Open Sans" panose="020B0606030504020204" pitchFamily="34" charset="0"/>
                <a:hlinkClick r:id="rId3"/>
              </a:rPr>
              <a:t>internal funding and award programs</a:t>
            </a:r>
            <a:r>
              <a:rPr lang="en-US" sz="24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3" name="Picture 2">
            <a:extLst>
              <a:ext uri="{FF2B5EF4-FFF2-40B4-BE49-F238E27FC236}">
                <a16:creationId xmlns:a16="http://schemas.microsoft.com/office/drawing/2014/main" id="{73B6CD47-BA0A-02C1-3275-9C11A87A6879}"/>
              </a:ext>
            </a:extLst>
          </p:cNvPr>
          <p:cNvPicPr>
            <a:picLocks noChangeAspect="1"/>
          </p:cNvPicPr>
          <p:nvPr/>
        </p:nvPicPr>
        <p:blipFill>
          <a:blip r:embed="rId4"/>
          <a:stretch>
            <a:fillRect/>
          </a:stretch>
        </p:blipFill>
        <p:spPr>
          <a:xfrm>
            <a:off x="0" y="2438293"/>
            <a:ext cx="18288000" cy="7848707"/>
          </a:xfrm>
          <a:prstGeom prst="rect">
            <a:avLst/>
          </a:prstGeom>
        </p:spPr>
      </p:pic>
    </p:spTree>
    <p:extLst>
      <p:ext uri="{BB962C8B-B14F-4D97-AF65-F5344CB8AC3E}">
        <p14:creationId xmlns:p14="http://schemas.microsoft.com/office/powerpoint/2010/main" val="1248741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d text on a white background&#10;&#10;Description automatically generated">
            <a:extLst>
              <a:ext uri="{FF2B5EF4-FFF2-40B4-BE49-F238E27FC236}">
                <a16:creationId xmlns:a16="http://schemas.microsoft.com/office/drawing/2014/main" id="{F2411E4A-D4F5-17E9-ABCD-7326FC0C4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21" y="160023"/>
            <a:ext cx="6013963" cy="1687065"/>
          </a:xfrm>
          <a:prstGeom prst="rect">
            <a:avLst/>
          </a:prstGeom>
        </p:spPr>
      </p:pic>
      <p:sp>
        <p:nvSpPr>
          <p:cNvPr id="7" name="TextBox 6">
            <a:extLst>
              <a:ext uri="{FF2B5EF4-FFF2-40B4-BE49-F238E27FC236}">
                <a16:creationId xmlns:a16="http://schemas.microsoft.com/office/drawing/2014/main" id="{B05FB153-6808-4B67-1ACB-742CF7B4036E}"/>
              </a:ext>
            </a:extLst>
          </p:cNvPr>
          <p:cNvSpPr txBox="1"/>
          <p:nvPr/>
        </p:nvSpPr>
        <p:spPr>
          <a:xfrm>
            <a:off x="8631047" y="588056"/>
            <a:ext cx="8880124" cy="830997"/>
          </a:xfrm>
          <a:prstGeom prst="rect">
            <a:avLst/>
          </a:prstGeom>
          <a:noFill/>
        </p:spPr>
        <p:txBody>
          <a:bodyPr wrap="square" rtlCol="0">
            <a:spAutoFit/>
          </a:bodyPr>
          <a:lstStyle/>
          <a:p>
            <a:pPr algn="just"/>
            <a:r>
              <a:rPr lang="en-US" sz="2400" dirty="0">
                <a:latin typeface="Open Sans" panose="020B0606030504020204" pitchFamily="34" charset="0"/>
                <a:ea typeface="Open Sans" panose="020B0606030504020204" pitchFamily="34" charset="0"/>
                <a:cs typeface="Open Sans" panose="020B0606030504020204" pitchFamily="34" charset="0"/>
              </a:rPr>
              <a:t>The Associate Vice President for Research operations staff manages a number of </a:t>
            </a:r>
            <a:r>
              <a:rPr lang="en-US" sz="2400" dirty="0">
                <a:latin typeface="Open Sans" panose="020B0606030504020204" pitchFamily="34" charset="0"/>
                <a:ea typeface="Open Sans" panose="020B0606030504020204" pitchFamily="34" charset="0"/>
                <a:cs typeface="Open Sans" panose="020B0606030504020204" pitchFamily="34" charset="0"/>
                <a:hlinkClick r:id="rId3"/>
              </a:rPr>
              <a:t>internal funding and award programs</a:t>
            </a:r>
            <a:r>
              <a:rPr lang="en-US" sz="24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3" name="Picture 2">
            <a:extLst>
              <a:ext uri="{FF2B5EF4-FFF2-40B4-BE49-F238E27FC236}">
                <a16:creationId xmlns:a16="http://schemas.microsoft.com/office/drawing/2014/main" id="{73B6CD47-BA0A-02C1-3275-9C11A87A6879}"/>
              </a:ext>
            </a:extLst>
          </p:cNvPr>
          <p:cNvPicPr>
            <a:picLocks noChangeAspect="1"/>
          </p:cNvPicPr>
          <p:nvPr/>
        </p:nvPicPr>
        <p:blipFill>
          <a:blip r:embed="rId4"/>
          <a:stretch>
            <a:fillRect/>
          </a:stretch>
        </p:blipFill>
        <p:spPr>
          <a:xfrm>
            <a:off x="0" y="2438293"/>
            <a:ext cx="18288000" cy="7848707"/>
          </a:xfrm>
          <a:prstGeom prst="rect">
            <a:avLst/>
          </a:prstGeom>
        </p:spPr>
      </p:pic>
      <p:pic>
        <p:nvPicPr>
          <p:cNvPr id="4" name="Picture 3">
            <a:extLst>
              <a:ext uri="{FF2B5EF4-FFF2-40B4-BE49-F238E27FC236}">
                <a16:creationId xmlns:a16="http://schemas.microsoft.com/office/drawing/2014/main" id="{88286BDE-9BD7-60E5-E0F8-49D7804018D1}"/>
              </a:ext>
            </a:extLst>
          </p:cNvPr>
          <p:cNvPicPr>
            <a:picLocks noChangeAspect="1"/>
          </p:cNvPicPr>
          <p:nvPr/>
        </p:nvPicPr>
        <p:blipFill rotWithShape="1">
          <a:blip r:embed="rId5"/>
          <a:srcRect b="5978"/>
          <a:stretch/>
        </p:blipFill>
        <p:spPr>
          <a:xfrm>
            <a:off x="0" y="2133271"/>
            <a:ext cx="18288000" cy="8153729"/>
          </a:xfrm>
          <a:prstGeom prst="rect">
            <a:avLst/>
          </a:prstGeom>
        </p:spPr>
      </p:pic>
      <p:pic>
        <p:nvPicPr>
          <p:cNvPr id="8" name="Picture 7">
            <a:extLst>
              <a:ext uri="{FF2B5EF4-FFF2-40B4-BE49-F238E27FC236}">
                <a16:creationId xmlns:a16="http://schemas.microsoft.com/office/drawing/2014/main" id="{29C7898A-8DAE-0083-F22B-6D527FDA7D25}"/>
              </a:ext>
            </a:extLst>
          </p:cNvPr>
          <p:cNvPicPr>
            <a:picLocks noChangeAspect="1"/>
          </p:cNvPicPr>
          <p:nvPr/>
        </p:nvPicPr>
        <p:blipFill>
          <a:blip r:embed="rId6"/>
          <a:stretch>
            <a:fillRect/>
          </a:stretch>
        </p:blipFill>
        <p:spPr>
          <a:xfrm>
            <a:off x="0" y="1847088"/>
            <a:ext cx="18288000" cy="9075054"/>
          </a:xfrm>
          <a:prstGeom prst="rect">
            <a:avLst/>
          </a:prstGeom>
        </p:spPr>
      </p:pic>
    </p:spTree>
    <p:extLst>
      <p:ext uri="{BB962C8B-B14F-4D97-AF65-F5344CB8AC3E}">
        <p14:creationId xmlns:p14="http://schemas.microsoft.com/office/powerpoint/2010/main" val="2689920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d text on a white background&#10;&#10;Description automatically generated">
            <a:extLst>
              <a:ext uri="{FF2B5EF4-FFF2-40B4-BE49-F238E27FC236}">
                <a16:creationId xmlns:a16="http://schemas.microsoft.com/office/drawing/2014/main" id="{F2411E4A-D4F5-17E9-ABCD-7326FC0C4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21" y="160023"/>
            <a:ext cx="6013963" cy="1687065"/>
          </a:xfrm>
          <a:prstGeom prst="rect">
            <a:avLst/>
          </a:prstGeom>
        </p:spPr>
      </p:pic>
      <p:sp>
        <p:nvSpPr>
          <p:cNvPr id="7" name="TextBox 6">
            <a:extLst>
              <a:ext uri="{FF2B5EF4-FFF2-40B4-BE49-F238E27FC236}">
                <a16:creationId xmlns:a16="http://schemas.microsoft.com/office/drawing/2014/main" id="{B05FB153-6808-4B67-1ACB-742CF7B4036E}"/>
              </a:ext>
            </a:extLst>
          </p:cNvPr>
          <p:cNvSpPr txBox="1"/>
          <p:nvPr/>
        </p:nvSpPr>
        <p:spPr>
          <a:xfrm>
            <a:off x="8631047" y="588056"/>
            <a:ext cx="8880124" cy="830997"/>
          </a:xfrm>
          <a:prstGeom prst="rect">
            <a:avLst/>
          </a:prstGeom>
          <a:noFill/>
        </p:spPr>
        <p:txBody>
          <a:bodyPr wrap="square" rtlCol="0">
            <a:spAutoFit/>
          </a:bodyPr>
          <a:lstStyle/>
          <a:p>
            <a:pPr algn="just"/>
            <a:r>
              <a:rPr lang="en-US" sz="2400" dirty="0">
                <a:latin typeface="Open Sans" panose="020B0606030504020204" pitchFamily="34" charset="0"/>
                <a:ea typeface="Open Sans" panose="020B0606030504020204" pitchFamily="34" charset="0"/>
                <a:cs typeface="Open Sans" panose="020B0606030504020204" pitchFamily="34" charset="0"/>
              </a:rPr>
              <a:t>The Associate Vice President for Research operations staff manages a number of </a:t>
            </a:r>
            <a:r>
              <a:rPr lang="en-US" sz="2400" dirty="0">
                <a:latin typeface="Open Sans" panose="020B0606030504020204" pitchFamily="34" charset="0"/>
                <a:ea typeface="Open Sans" panose="020B0606030504020204" pitchFamily="34" charset="0"/>
                <a:cs typeface="Open Sans" panose="020B0606030504020204" pitchFamily="34" charset="0"/>
                <a:hlinkClick r:id="rId3"/>
              </a:rPr>
              <a:t>internal funding and award programs</a:t>
            </a:r>
            <a:r>
              <a:rPr lang="en-US" sz="24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3" name="Picture 2">
            <a:extLst>
              <a:ext uri="{FF2B5EF4-FFF2-40B4-BE49-F238E27FC236}">
                <a16:creationId xmlns:a16="http://schemas.microsoft.com/office/drawing/2014/main" id="{73B6CD47-BA0A-02C1-3275-9C11A87A6879}"/>
              </a:ext>
            </a:extLst>
          </p:cNvPr>
          <p:cNvPicPr>
            <a:picLocks noChangeAspect="1"/>
          </p:cNvPicPr>
          <p:nvPr/>
        </p:nvPicPr>
        <p:blipFill>
          <a:blip r:embed="rId4"/>
          <a:stretch>
            <a:fillRect/>
          </a:stretch>
        </p:blipFill>
        <p:spPr>
          <a:xfrm>
            <a:off x="0" y="2438293"/>
            <a:ext cx="18288000" cy="7848707"/>
          </a:xfrm>
          <a:prstGeom prst="rect">
            <a:avLst/>
          </a:prstGeom>
        </p:spPr>
      </p:pic>
      <p:pic>
        <p:nvPicPr>
          <p:cNvPr id="4" name="Picture 3">
            <a:extLst>
              <a:ext uri="{FF2B5EF4-FFF2-40B4-BE49-F238E27FC236}">
                <a16:creationId xmlns:a16="http://schemas.microsoft.com/office/drawing/2014/main" id="{88286BDE-9BD7-60E5-E0F8-49D7804018D1}"/>
              </a:ext>
            </a:extLst>
          </p:cNvPr>
          <p:cNvPicPr>
            <a:picLocks noChangeAspect="1"/>
          </p:cNvPicPr>
          <p:nvPr/>
        </p:nvPicPr>
        <p:blipFill rotWithShape="1">
          <a:blip r:embed="rId5"/>
          <a:srcRect b="5978"/>
          <a:stretch/>
        </p:blipFill>
        <p:spPr>
          <a:xfrm>
            <a:off x="0" y="2133271"/>
            <a:ext cx="18288000" cy="8153729"/>
          </a:xfrm>
          <a:prstGeom prst="rect">
            <a:avLst/>
          </a:prstGeom>
        </p:spPr>
      </p:pic>
      <p:pic>
        <p:nvPicPr>
          <p:cNvPr id="5" name="Picture 4">
            <a:extLst>
              <a:ext uri="{FF2B5EF4-FFF2-40B4-BE49-F238E27FC236}">
                <a16:creationId xmlns:a16="http://schemas.microsoft.com/office/drawing/2014/main" id="{B75C19BA-2240-71FA-859C-A185FC506617}"/>
              </a:ext>
            </a:extLst>
          </p:cNvPr>
          <p:cNvPicPr>
            <a:picLocks noChangeAspect="1"/>
          </p:cNvPicPr>
          <p:nvPr/>
        </p:nvPicPr>
        <p:blipFill rotWithShape="1">
          <a:blip r:embed="rId6"/>
          <a:srcRect b="4729"/>
          <a:stretch/>
        </p:blipFill>
        <p:spPr>
          <a:xfrm>
            <a:off x="0" y="2028347"/>
            <a:ext cx="18288000" cy="8258653"/>
          </a:xfrm>
          <a:prstGeom prst="rect">
            <a:avLst/>
          </a:prstGeom>
        </p:spPr>
      </p:pic>
      <p:pic>
        <p:nvPicPr>
          <p:cNvPr id="9" name="Picture 8">
            <a:extLst>
              <a:ext uri="{FF2B5EF4-FFF2-40B4-BE49-F238E27FC236}">
                <a16:creationId xmlns:a16="http://schemas.microsoft.com/office/drawing/2014/main" id="{AD2AD14F-2D1C-2203-F707-F7DD0FFE7E36}"/>
              </a:ext>
            </a:extLst>
          </p:cNvPr>
          <p:cNvPicPr>
            <a:picLocks noChangeAspect="1"/>
          </p:cNvPicPr>
          <p:nvPr/>
        </p:nvPicPr>
        <p:blipFill>
          <a:blip r:embed="rId7"/>
          <a:stretch>
            <a:fillRect/>
          </a:stretch>
        </p:blipFill>
        <p:spPr>
          <a:xfrm>
            <a:off x="0" y="1847088"/>
            <a:ext cx="18288000" cy="9459608"/>
          </a:xfrm>
          <a:prstGeom prst="rect">
            <a:avLst/>
          </a:prstGeom>
        </p:spPr>
      </p:pic>
    </p:spTree>
    <p:extLst>
      <p:ext uri="{BB962C8B-B14F-4D97-AF65-F5344CB8AC3E}">
        <p14:creationId xmlns:p14="http://schemas.microsoft.com/office/powerpoint/2010/main" val="317661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498" t="1664" r="18854" b="2318"/>
          <a:stretch>
            <a:fillRect/>
          </a:stretch>
        </p:blipFill>
        <p:spPr>
          <a:xfrm rot="5400000">
            <a:off x="3952426" y="-3971966"/>
            <a:ext cx="10441759" cy="18346612"/>
          </a:xfrm>
          <a:prstGeom prst="rect">
            <a:avLst/>
          </a:prstGeom>
        </p:spPr>
      </p:pic>
      <p:pic>
        <p:nvPicPr>
          <p:cNvPr id="7" name="Picture 6" descr="A black background with red text and a yellow object&#10;&#10;Description automatically generated">
            <a:extLst>
              <a:ext uri="{FF2B5EF4-FFF2-40B4-BE49-F238E27FC236}">
                <a16:creationId xmlns:a16="http://schemas.microsoft.com/office/drawing/2014/main" id="{07DC0D1A-A5FB-39EC-5867-F8E97DB76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9936" y="2781300"/>
            <a:ext cx="10467925" cy="4040124"/>
          </a:xfrm>
          <a:prstGeom prst="rect">
            <a:avLst/>
          </a:prstGeom>
        </p:spPr>
      </p:pic>
    </p:spTree>
    <p:extLst>
      <p:ext uri="{BB962C8B-B14F-4D97-AF65-F5344CB8AC3E}">
        <p14:creationId xmlns:p14="http://schemas.microsoft.com/office/powerpoint/2010/main" val="3583435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red text and a yellow object&#10;&#10;Description automatically generated">
            <a:extLst>
              <a:ext uri="{FF2B5EF4-FFF2-40B4-BE49-F238E27FC236}">
                <a16:creationId xmlns:a16="http://schemas.microsoft.com/office/drawing/2014/main" id="{8D3C8925-8E35-9D44-9EEF-47F609FA0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23900"/>
            <a:ext cx="7305040" cy="2819400"/>
          </a:xfrm>
          <a:prstGeom prst="rect">
            <a:avLst/>
          </a:prstGeom>
        </p:spPr>
      </p:pic>
      <p:sp>
        <p:nvSpPr>
          <p:cNvPr id="4" name="TextBox 5">
            <a:extLst>
              <a:ext uri="{FF2B5EF4-FFF2-40B4-BE49-F238E27FC236}">
                <a16:creationId xmlns:a16="http://schemas.microsoft.com/office/drawing/2014/main" id="{CC7EBB67-AA26-9670-299D-3DCECBED50B6}"/>
              </a:ext>
            </a:extLst>
          </p:cNvPr>
          <p:cNvSpPr txBox="1"/>
          <p:nvPr/>
        </p:nvSpPr>
        <p:spPr>
          <a:xfrm>
            <a:off x="1295400" y="3771900"/>
            <a:ext cx="8915399" cy="1978362"/>
          </a:xfrm>
          <a:prstGeom prst="rect">
            <a:avLst/>
          </a:prstGeom>
        </p:spPr>
        <p:txBody>
          <a:bodyPr wrap="square" lIns="0" tIns="0" rIns="0" bIns="0" rtlCol="0" anchor="t">
            <a:spAutoFit/>
          </a:bodyPr>
          <a:lstStyle/>
          <a:p>
            <a:pPr marL="0" marR="0" lvl="0" indent="0" algn="l" defTabSz="914400" rtl="0" eaLnBrk="1" fontAlgn="auto" latinLnBrk="0" hangingPunct="1">
              <a:lnSpc>
                <a:spcPts val="2587"/>
              </a:lnSpc>
              <a:spcBef>
                <a:spcPts val="0"/>
              </a:spcBef>
              <a:spcAft>
                <a:spcPts val="0"/>
              </a:spcAft>
              <a:buClrTx/>
              <a:buSzTx/>
              <a:buFontTx/>
              <a:buNone/>
              <a:tabLst/>
              <a:defRPr/>
            </a:pPr>
            <a:r>
              <a:rPr lang="en-US" sz="1848" dirty="0">
                <a:solidFill>
                  <a:srgbClr val="000000"/>
                </a:solidFill>
                <a:latin typeface="Open Sans Light"/>
              </a:rPr>
              <a:t>The AVPR oversees limited submission opportunities (LSOs) for the university. This involves posting LSOs to </a:t>
            </a:r>
            <a:r>
              <a:rPr lang="en-US" sz="1848" dirty="0" err="1">
                <a:solidFill>
                  <a:srgbClr val="000000"/>
                </a:solidFill>
                <a:latin typeface="Open Sans Light"/>
              </a:rPr>
              <a:t>Infoready</a:t>
            </a:r>
            <a:r>
              <a:rPr lang="en-US" sz="1848" dirty="0">
                <a:solidFill>
                  <a:srgbClr val="000000"/>
                </a:solidFill>
                <a:latin typeface="Open Sans Light"/>
              </a:rPr>
              <a:t>, communicating LSOs to the research community, managing the internal review processes, and selecting LSOs to advance. </a:t>
            </a:r>
          </a:p>
          <a:p>
            <a:pPr marL="0" marR="0" lvl="0" indent="0" algn="l" defTabSz="914400" rtl="0" eaLnBrk="1" fontAlgn="auto" latinLnBrk="0" hangingPunct="1">
              <a:lnSpc>
                <a:spcPts val="2587"/>
              </a:lnSpc>
              <a:spcBef>
                <a:spcPts val="0"/>
              </a:spcBef>
              <a:spcAft>
                <a:spcPts val="0"/>
              </a:spcAft>
              <a:buClrTx/>
              <a:buSzTx/>
              <a:buFontTx/>
              <a:buNone/>
              <a:tabLst/>
              <a:defRPr/>
            </a:pPr>
            <a:endParaRPr lang="en-US" sz="1848" dirty="0">
              <a:solidFill>
                <a:srgbClr val="000000"/>
              </a:solidFill>
              <a:latin typeface="Open Sans Light"/>
            </a:endParaRPr>
          </a:p>
          <a:p>
            <a:pPr marL="0" marR="0" lvl="0" indent="0" algn="l" defTabSz="914400" rtl="0" eaLnBrk="1" fontAlgn="auto" latinLnBrk="0" hangingPunct="1">
              <a:lnSpc>
                <a:spcPts val="2587"/>
              </a:lnSpc>
              <a:spcBef>
                <a:spcPts val="0"/>
              </a:spcBef>
              <a:spcAft>
                <a:spcPts val="0"/>
              </a:spcAft>
              <a:buClrTx/>
              <a:buSzTx/>
              <a:buFontTx/>
              <a:buNone/>
              <a:tabLst/>
              <a:defRPr/>
            </a:pPr>
            <a:r>
              <a:rPr lang="en-US" sz="1848" dirty="0">
                <a:solidFill>
                  <a:srgbClr val="000000"/>
                </a:solidFill>
                <a:latin typeface="Open Sans Light"/>
              </a:rPr>
              <a:t>In 2023, we launched an LSO listserv to facilitate more rapid communication of LSOs to our research community. You can sign up to receive those emails </a:t>
            </a:r>
            <a:r>
              <a:rPr lang="en-US" sz="1848" dirty="0">
                <a:solidFill>
                  <a:srgbClr val="000000"/>
                </a:solidFill>
                <a:latin typeface="Open Sans Light"/>
                <a:hlinkClick r:id="rId3"/>
              </a:rPr>
              <a:t>here</a:t>
            </a:r>
            <a:r>
              <a:rPr lang="en-US" sz="1848" dirty="0">
                <a:solidFill>
                  <a:srgbClr val="000000"/>
                </a:solidFill>
                <a:latin typeface="Open Sans Light"/>
              </a:rPr>
              <a:t>.</a:t>
            </a:r>
            <a:endParaRPr kumimoji="0" lang="en-US" sz="1848" b="0" i="0" u="none" strike="noStrike" kern="1200" cap="none" spc="0" normalizeH="0" baseline="0" noProof="0" dirty="0">
              <a:ln>
                <a:noFill/>
              </a:ln>
              <a:solidFill>
                <a:srgbClr val="000000"/>
              </a:solidFill>
              <a:effectLst/>
              <a:uLnTx/>
              <a:uFillTx/>
              <a:latin typeface="Open Sans Light"/>
              <a:ea typeface="+mn-ea"/>
              <a:cs typeface="+mn-cs"/>
            </a:endParaRPr>
          </a:p>
        </p:txBody>
      </p:sp>
      <p:pic>
        <p:nvPicPr>
          <p:cNvPr id="6" name="Picture 5">
            <a:extLst>
              <a:ext uri="{FF2B5EF4-FFF2-40B4-BE49-F238E27FC236}">
                <a16:creationId xmlns:a16="http://schemas.microsoft.com/office/drawing/2014/main" id="{B5103712-CE4E-3F49-FC35-508871B0D1AD}"/>
              </a:ext>
            </a:extLst>
          </p:cNvPr>
          <p:cNvPicPr>
            <a:picLocks noChangeAspect="1"/>
          </p:cNvPicPr>
          <p:nvPr/>
        </p:nvPicPr>
        <p:blipFill>
          <a:blip r:embed="rId4"/>
          <a:stretch>
            <a:fillRect/>
          </a:stretch>
        </p:blipFill>
        <p:spPr>
          <a:xfrm>
            <a:off x="11430000" y="0"/>
            <a:ext cx="6388434" cy="10287000"/>
          </a:xfrm>
          <a:prstGeom prst="rect">
            <a:avLst/>
          </a:prstGeom>
        </p:spPr>
      </p:pic>
    </p:spTree>
    <p:extLst>
      <p:ext uri="{BB962C8B-B14F-4D97-AF65-F5344CB8AC3E}">
        <p14:creationId xmlns:p14="http://schemas.microsoft.com/office/powerpoint/2010/main" val="776866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498" t="1664" r="18854" b="2318"/>
          <a:stretch>
            <a:fillRect/>
          </a:stretch>
        </p:blipFill>
        <p:spPr>
          <a:xfrm rot="5400000">
            <a:off x="3952426" y="-3971966"/>
            <a:ext cx="10441759" cy="18346612"/>
          </a:xfrm>
          <a:prstGeom prst="rect">
            <a:avLst/>
          </a:prstGeom>
        </p:spPr>
      </p:pic>
      <p:pic>
        <p:nvPicPr>
          <p:cNvPr id="3" name="Picture 2" descr="Logo&#10;&#10;Description automatically generated">
            <a:extLst>
              <a:ext uri="{FF2B5EF4-FFF2-40B4-BE49-F238E27FC236}">
                <a16:creationId xmlns:a16="http://schemas.microsoft.com/office/drawing/2014/main" id="{2C7DC498-2543-6EA7-C720-CE02A57CDF04}"/>
              </a:ext>
            </a:extLst>
          </p:cNvPr>
          <p:cNvPicPr>
            <a:picLocks noChangeAspect="1"/>
          </p:cNvPicPr>
          <p:nvPr/>
        </p:nvPicPr>
        <p:blipFill rotWithShape="1">
          <a:blip r:embed="rId4">
            <a:extLst>
              <a:ext uri="{28A0092B-C50C-407E-A947-70E740481C1C}">
                <a14:useLocalDpi xmlns:a14="http://schemas.microsoft.com/office/drawing/2010/main" val="0"/>
              </a:ext>
            </a:extLst>
          </a:blip>
          <a:srcRect l="36237" t="33989" r="10890" b="6432"/>
          <a:stretch/>
        </p:blipFill>
        <p:spPr>
          <a:xfrm>
            <a:off x="6926317" y="4185655"/>
            <a:ext cx="5749159" cy="6478221"/>
          </a:xfrm>
          <a:prstGeom prst="rect">
            <a:avLst/>
          </a:prstGeom>
        </p:spPr>
      </p:pic>
      <p:pic>
        <p:nvPicPr>
          <p:cNvPr id="6" name="Picture 7">
            <a:extLst>
              <a:ext uri="{FF2B5EF4-FFF2-40B4-BE49-F238E27FC236}">
                <a16:creationId xmlns:a16="http://schemas.microsoft.com/office/drawing/2014/main" id="{F3D8760E-D955-9378-20A9-38C95427E169}"/>
              </a:ext>
            </a:extLst>
          </p:cNvPr>
          <p:cNvPicPr>
            <a:picLocks noChangeAspect="1"/>
          </p:cNvPicPr>
          <p:nvPr/>
        </p:nvPicPr>
        <p:blipFill rotWithShape="1">
          <a:blip r:embed="rId5"/>
          <a:srcRect l="16379" t="40800" r="21260" b="32000"/>
          <a:stretch/>
        </p:blipFill>
        <p:spPr>
          <a:xfrm>
            <a:off x="4865284" y="949871"/>
            <a:ext cx="8557431" cy="3732487"/>
          </a:xfrm>
          <a:prstGeom prst="rect">
            <a:avLst/>
          </a:prstGeom>
        </p:spPr>
      </p:pic>
    </p:spTree>
    <p:extLst>
      <p:ext uri="{BB962C8B-B14F-4D97-AF65-F5344CB8AC3E}">
        <p14:creationId xmlns:p14="http://schemas.microsoft.com/office/powerpoint/2010/main" val="4199255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498" t="1664" r="18854" b="2318"/>
          <a:stretch>
            <a:fillRect/>
          </a:stretch>
        </p:blipFill>
        <p:spPr>
          <a:xfrm rot="5400000">
            <a:off x="3952426" y="-3971966"/>
            <a:ext cx="10441759" cy="18346612"/>
          </a:xfrm>
          <a:prstGeom prst="rect">
            <a:avLst/>
          </a:prstGeom>
        </p:spPr>
      </p:pic>
      <p:pic>
        <p:nvPicPr>
          <p:cNvPr id="3" name="Picture 3"/>
          <p:cNvPicPr>
            <a:picLocks noChangeAspect="1"/>
          </p:cNvPicPr>
          <p:nvPr/>
        </p:nvPicPr>
        <p:blipFill>
          <a:blip r:embed="rId4">
            <a:alphaModFix amt="47000"/>
          </a:blip>
          <a:srcRect/>
          <a:stretch>
            <a:fillRect/>
          </a:stretch>
        </p:blipFill>
        <p:spPr>
          <a:xfrm>
            <a:off x="1676400" y="2705100"/>
            <a:ext cx="5860017" cy="5890644"/>
          </a:xfrm>
          <a:prstGeom prst="rect">
            <a:avLst/>
          </a:prstGeom>
        </p:spPr>
      </p:pic>
      <p:pic>
        <p:nvPicPr>
          <p:cNvPr id="7" name="Picture 7"/>
          <p:cNvPicPr>
            <a:picLocks noChangeAspect="1"/>
          </p:cNvPicPr>
          <p:nvPr/>
        </p:nvPicPr>
        <p:blipFill>
          <a:blip r:embed="rId5"/>
          <a:srcRect/>
          <a:stretch>
            <a:fillRect/>
          </a:stretch>
        </p:blipFill>
        <p:spPr>
          <a:xfrm>
            <a:off x="-1214350" y="-3959373"/>
            <a:ext cx="9976147" cy="9976147"/>
          </a:xfrm>
          <a:prstGeom prst="rect">
            <a:avLst/>
          </a:prstGeom>
        </p:spPr>
      </p:pic>
      <p:sp>
        <p:nvSpPr>
          <p:cNvPr id="8" name="TextBox 8"/>
          <p:cNvSpPr txBox="1"/>
          <p:nvPr/>
        </p:nvSpPr>
        <p:spPr>
          <a:xfrm>
            <a:off x="8761797" y="548454"/>
            <a:ext cx="9041453" cy="5846126"/>
          </a:xfrm>
          <a:prstGeom prst="rect">
            <a:avLst/>
          </a:prstGeom>
        </p:spPr>
        <p:txBody>
          <a:bodyPr lIns="0" tIns="0" rIns="0" bIns="0" rtlCol="0" anchor="t">
            <a:spAutoFit/>
          </a:bodyPr>
          <a:lstStyle/>
          <a:p>
            <a:pPr marL="0" marR="0" lvl="0" indent="0" algn="l" defTabSz="914400" rtl="0" eaLnBrk="1" fontAlgn="auto" latinLnBrk="0" hangingPunct="1">
              <a:lnSpc>
                <a:spcPts val="2587"/>
              </a:lnSpc>
              <a:spcBef>
                <a:spcPts val="0"/>
              </a:spcBef>
              <a:spcAft>
                <a:spcPts val="0"/>
              </a:spcAft>
              <a:buClrTx/>
              <a:buSzTx/>
              <a:buFontTx/>
              <a:buNone/>
              <a:tabLst/>
              <a:defRPr/>
            </a:pPr>
            <a:r>
              <a:rPr kumimoji="0" lang="en-US" sz="1848" b="0" i="0" u="none" strike="noStrike" kern="1200" cap="none" spc="0" normalizeH="0" baseline="0" noProof="0">
                <a:ln>
                  <a:noFill/>
                </a:ln>
                <a:solidFill>
                  <a:srgbClr val="000000"/>
                </a:solidFill>
                <a:effectLst/>
                <a:uLnTx/>
                <a:uFillTx/>
                <a:latin typeface="Open Sans Light"/>
                <a:ea typeface="+mn-ea"/>
                <a:cs typeface="+mn-cs"/>
              </a:rPr>
              <a:t>The VP-NSF Cohort Program (henceforth, “Cohort”) is a university-wide resource that provides up to twenty faculty with NSF-specific mentoring, skill development, and support. Faculty selected to participate in the one-year program will craft an entire NSF proposal with the objective of submitting the following year (and/or next cycle). The program is designed for both new faculty and those who are new to pursuing NSF funding. </a:t>
            </a:r>
          </a:p>
          <a:p>
            <a:pPr marL="0" marR="0" lvl="0" indent="0" algn="l" defTabSz="914400" rtl="0" eaLnBrk="1" fontAlgn="auto" latinLnBrk="0" hangingPunct="1">
              <a:lnSpc>
                <a:spcPts val="2587"/>
              </a:lnSpc>
              <a:spcBef>
                <a:spcPts val="0"/>
              </a:spcBef>
              <a:spcAft>
                <a:spcPts val="0"/>
              </a:spcAft>
              <a:buClrTx/>
              <a:buSzTx/>
              <a:buFontTx/>
              <a:buNone/>
              <a:tabLst/>
              <a:defRPr/>
            </a:pPr>
            <a:endParaRPr kumimoji="0" lang="en-US" sz="1848" b="0" i="0" u="none" strike="noStrike" kern="1200" cap="none" spc="0" normalizeH="0" baseline="0" noProof="0">
              <a:ln>
                <a:noFill/>
              </a:ln>
              <a:solidFill>
                <a:srgbClr val="000000"/>
              </a:solidFill>
              <a:effectLst/>
              <a:uLnTx/>
              <a:uFillTx/>
              <a:latin typeface="Open Sans Light"/>
              <a:ea typeface="+mn-ea"/>
              <a:cs typeface="+mn-cs"/>
            </a:endParaRPr>
          </a:p>
          <a:p>
            <a:pPr marL="0" marR="0" lvl="0" indent="0" algn="l" defTabSz="914400" rtl="0" eaLnBrk="1" fontAlgn="auto" latinLnBrk="0" hangingPunct="1">
              <a:lnSpc>
                <a:spcPts val="2587"/>
              </a:lnSpc>
              <a:spcBef>
                <a:spcPts val="0"/>
              </a:spcBef>
              <a:spcAft>
                <a:spcPts val="0"/>
              </a:spcAft>
              <a:buClrTx/>
              <a:buSzTx/>
              <a:buFontTx/>
              <a:buNone/>
              <a:tabLst/>
              <a:defRPr/>
            </a:pPr>
            <a:endParaRPr kumimoji="0" lang="en-US" sz="1848" b="0" i="0" u="none" strike="noStrike" kern="1200" cap="none" spc="0" normalizeH="0" baseline="0" noProof="0">
              <a:ln>
                <a:noFill/>
              </a:ln>
              <a:solidFill>
                <a:srgbClr val="000000"/>
              </a:solidFill>
              <a:effectLst/>
              <a:uLnTx/>
              <a:uFillTx/>
              <a:latin typeface="Open Sans Light"/>
              <a:ea typeface="+mn-ea"/>
              <a:cs typeface="+mn-cs"/>
            </a:endParaRPr>
          </a:p>
          <a:p>
            <a:pPr marL="0" marR="0" lvl="0" indent="0" algn="l" defTabSz="914400" rtl="0" eaLnBrk="1" fontAlgn="auto" latinLnBrk="0" hangingPunct="1">
              <a:lnSpc>
                <a:spcPts val="2587"/>
              </a:lnSpc>
              <a:spcBef>
                <a:spcPts val="0"/>
              </a:spcBef>
              <a:spcAft>
                <a:spcPts val="0"/>
              </a:spcAft>
              <a:buClrTx/>
              <a:buSzTx/>
              <a:buFontTx/>
              <a:buNone/>
              <a:tabLst/>
              <a:defRPr/>
            </a:pPr>
            <a:r>
              <a:rPr kumimoji="0" lang="en-US" sz="1848" b="0" i="0" u="none" strike="noStrike" kern="1200" cap="none" spc="0" normalizeH="0" baseline="0" noProof="0">
                <a:ln>
                  <a:noFill/>
                </a:ln>
                <a:solidFill>
                  <a:srgbClr val="000000"/>
                </a:solidFill>
                <a:effectLst/>
                <a:uLnTx/>
                <a:uFillTx/>
                <a:latin typeface="Open Sans Light"/>
                <a:ea typeface="+mn-ea"/>
                <a:cs typeface="+mn-cs"/>
              </a:rPr>
              <a:t>Faculty who complete the Cohort program will finish with a complete NSF grant proposal that is ready for submission. Other potential benefit to faculty include: </a:t>
            </a:r>
          </a:p>
          <a:p>
            <a:pPr marL="0" marR="0" lvl="0" indent="0" algn="l" defTabSz="914400" rtl="0" eaLnBrk="1" fontAlgn="auto" latinLnBrk="0" hangingPunct="1">
              <a:lnSpc>
                <a:spcPts val="2587"/>
              </a:lnSpc>
              <a:spcBef>
                <a:spcPts val="0"/>
              </a:spcBef>
              <a:spcAft>
                <a:spcPts val="0"/>
              </a:spcAft>
              <a:buClrTx/>
              <a:buSzTx/>
              <a:buFontTx/>
              <a:buNone/>
              <a:tabLst/>
              <a:defRPr/>
            </a:pPr>
            <a:endParaRPr kumimoji="0" lang="en-US" sz="1848" b="0" i="0" u="none" strike="noStrike" kern="1200" cap="none" spc="0" normalizeH="0" baseline="0" noProof="0">
              <a:ln>
                <a:noFill/>
              </a:ln>
              <a:solidFill>
                <a:srgbClr val="000000"/>
              </a:solidFill>
              <a:effectLst/>
              <a:uLnTx/>
              <a:uFillTx/>
              <a:latin typeface="Open Sans Light"/>
              <a:ea typeface="+mn-ea"/>
              <a:cs typeface="+mn-cs"/>
            </a:endParaRPr>
          </a:p>
          <a:p>
            <a:pPr marL="398996" marR="0" lvl="1" indent="-199498" algn="l" defTabSz="914400" rtl="0" eaLnBrk="1" fontAlgn="auto" latinLnBrk="0" hangingPunct="1">
              <a:lnSpc>
                <a:spcPts val="2587"/>
              </a:lnSpc>
              <a:spcBef>
                <a:spcPts val="0"/>
              </a:spcBef>
              <a:spcAft>
                <a:spcPts val="0"/>
              </a:spcAft>
              <a:buClrTx/>
              <a:buSzTx/>
              <a:buFont typeface="Arial"/>
              <a:buChar char="•"/>
              <a:tabLst/>
              <a:defRPr/>
            </a:pPr>
            <a:r>
              <a:rPr kumimoji="0" lang="en-US" sz="1848" b="0" i="0" u="none" strike="noStrike" kern="1200" cap="none" spc="0" normalizeH="0" baseline="0" noProof="0">
                <a:ln>
                  <a:noFill/>
                </a:ln>
                <a:solidFill>
                  <a:srgbClr val="000000"/>
                </a:solidFill>
                <a:effectLst/>
                <a:uLnTx/>
                <a:uFillTx/>
                <a:latin typeface="Open Sans Light"/>
                <a:ea typeface="+mn-ea"/>
                <a:cs typeface="+mn-cs"/>
              </a:rPr>
              <a:t>Increased NSF funding for the University</a:t>
            </a:r>
          </a:p>
          <a:p>
            <a:pPr marL="398996" marR="0" lvl="1" indent="-199498" algn="l" defTabSz="914400" rtl="0" eaLnBrk="1" fontAlgn="auto" latinLnBrk="0" hangingPunct="1">
              <a:lnSpc>
                <a:spcPts val="2587"/>
              </a:lnSpc>
              <a:spcBef>
                <a:spcPts val="0"/>
              </a:spcBef>
              <a:spcAft>
                <a:spcPts val="0"/>
              </a:spcAft>
              <a:buClrTx/>
              <a:buSzTx/>
              <a:buFont typeface="Arial"/>
              <a:buChar char="•"/>
              <a:tabLst/>
              <a:defRPr/>
            </a:pPr>
            <a:r>
              <a:rPr kumimoji="0" lang="en-US" sz="1848" b="0" i="0" u="none" strike="noStrike" kern="1200" cap="none" spc="0" normalizeH="0" baseline="0" noProof="0">
                <a:ln>
                  <a:noFill/>
                </a:ln>
                <a:solidFill>
                  <a:srgbClr val="000000"/>
                </a:solidFill>
                <a:effectLst/>
                <a:uLnTx/>
                <a:uFillTx/>
                <a:latin typeface="Open Sans Light"/>
                <a:ea typeface="+mn-ea"/>
                <a:cs typeface="+mn-cs"/>
              </a:rPr>
              <a:t>Increased connections between/within colleges and units </a:t>
            </a:r>
          </a:p>
          <a:p>
            <a:pPr marL="398996" marR="0" lvl="1" indent="-199498" algn="l" defTabSz="914400" rtl="0" eaLnBrk="1" fontAlgn="auto" latinLnBrk="0" hangingPunct="1">
              <a:lnSpc>
                <a:spcPts val="2587"/>
              </a:lnSpc>
              <a:spcBef>
                <a:spcPts val="0"/>
              </a:spcBef>
              <a:spcAft>
                <a:spcPts val="0"/>
              </a:spcAft>
              <a:buClrTx/>
              <a:buSzTx/>
              <a:buFont typeface="Arial"/>
              <a:buChar char="•"/>
              <a:tabLst/>
              <a:defRPr/>
            </a:pPr>
            <a:r>
              <a:rPr kumimoji="0" lang="en-US" sz="1848" b="0" i="0" u="none" strike="noStrike" kern="1200" cap="none" spc="0" normalizeH="0" baseline="0" noProof="0">
                <a:ln>
                  <a:noFill/>
                </a:ln>
                <a:solidFill>
                  <a:srgbClr val="000000"/>
                </a:solidFill>
                <a:effectLst/>
                <a:uLnTx/>
                <a:uFillTx/>
                <a:latin typeface="Open Sans Light"/>
                <a:ea typeface="+mn-ea"/>
                <a:cs typeface="+mn-cs"/>
              </a:rPr>
              <a:t>Enhanced grant-writing skills and confidence</a:t>
            </a:r>
          </a:p>
          <a:p>
            <a:pPr marL="398996" marR="0" lvl="1" indent="-199498" algn="l" defTabSz="914400" rtl="0" eaLnBrk="1" fontAlgn="auto" latinLnBrk="0" hangingPunct="1">
              <a:lnSpc>
                <a:spcPts val="2587"/>
              </a:lnSpc>
              <a:spcBef>
                <a:spcPts val="0"/>
              </a:spcBef>
              <a:spcAft>
                <a:spcPts val="0"/>
              </a:spcAft>
              <a:buClrTx/>
              <a:buSzTx/>
              <a:buFont typeface="Arial"/>
              <a:buChar char="•"/>
              <a:tabLst/>
              <a:defRPr/>
            </a:pPr>
            <a:r>
              <a:rPr kumimoji="0" lang="en-US" sz="1848" b="0" i="0" u="none" strike="noStrike" kern="1200" cap="none" spc="0" normalizeH="0" baseline="0" noProof="0">
                <a:ln>
                  <a:noFill/>
                </a:ln>
                <a:solidFill>
                  <a:srgbClr val="000000"/>
                </a:solidFill>
                <a:effectLst/>
                <a:uLnTx/>
                <a:uFillTx/>
                <a:latin typeface="Open Sans Light"/>
                <a:ea typeface="+mn-ea"/>
                <a:cs typeface="+mn-cs"/>
              </a:rPr>
              <a:t>Development of future faculty mentors</a:t>
            </a:r>
          </a:p>
          <a:p>
            <a:pPr marL="398996" marR="0" lvl="1" indent="-199498" algn="l" defTabSz="914400" rtl="0" eaLnBrk="1" fontAlgn="auto" latinLnBrk="0" hangingPunct="1">
              <a:lnSpc>
                <a:spcPts val="2587"/>
              </a:lnSpc>
              <a:spcBef>
                <a:spcPts val="0"/>
              </a:spcBef>
              <a:spcAft>
                <a:spcPts val="0"/>
              </a:spcAft>
              <a:buClrTx/>
              <a:buSzTx/>
              <a:buFont typeface="Arial"/>
              <a:buChar char="•"/>
              <a:tabLst/>
              <a:defRPr/>
            </a:pPr>
            <a:r>
              <a:rPr kumimoji="0" lang="en-US" sz="1848" b="0" i="0" u="none" strike="noStrike" kern="1200" cap="none" spc="0" normalizeH="0" baseline="0" noProof="0">
                <a:ln>
                  <a:noFill/>
                </a:ln>
                <a:solidFill>
                  <a:srgbClr val="000000"/>
                </a:solidFill>
                <a:effectLst/>
                <a:uLnTx/>
                <a:uFillTx/>
                <a:latin typeface="Open Sans Light"/>
                <a:ea typeface="+mn-ea"/>
                <a:cs typeface="+mn-cs"/>
              </a:rPr>
              <a:t>A transferrable research summary designed to kickstart proposals for other grant opportunities (within and outside of the NSF).</a:t>
            </a:r>
          </a:p>
          <a:p>
            <a:pPr marL="0" marR="0" lvl="0" indent="0" algn="ctr" defTabSz="914400" rtl="0" eaLnBrk="1" fontAlgn="auto" latinLnBrk="0" hangingPunct="1">
              <a:lnSpc>
                <a:spcPts val="2907"/>
              </a:lnSpc>
              <a:spcBef>
                <a:spcPts val="0"/>
              </a:spcBef>
              <a:spcAft>
                <a:spcPts val="0"/>
              </a:spcAft>
              <a:buClrTx/>
              <a:buSzTx/>
              <a:buFontTx/>
              <a:buNone/>
              <a:tabLst/>
              <a:defRPr/>
            </a:pPr>
            <a:endParaRPr kumimoji="0" lang="en-US" sz="1848" b="0" i="0" u="none" strike="noStrike" kern="1200" cap="none" spc="0" normalizeH="0" baseline="0" noProof="0">
              <a:ln>
                <a:noFill/>
              </a:ln>
              <a:solidFill>
                <a:srgbClr val="000000"/>
              </a:solidFill>
              <a:effectLst/>
              <a:uLnTx/>
              <a:uFillTx/>
              <a:latin typeface="Open Sans Light"/>
              <a:ea typeface="+mn-ea"/>
              <a:cs typeface="+mn-cs"/>
            </a:endParaRPr>
          </a:p>
        </p:txBody>
      </p:sp>
      <p:pic>
        <p:nvPicPr>
          <p:cNvPr id="10" name="Picture 9">
            <a:extLst>
              <a:ext uri="{FF2B5EF4-FFF2-40B4-BE49-F238E27FC236}">
                <a16:creationId xmlns:a16="http://schemas.microsoft.com/office/drawing/2014/main" id="{A777A3BD-D79F-3504-D5E7-73917FADC7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763734"/>
            <a:ext cx="4876800" cy="3657600"/>
          </a:xfrm>
          <a:prstGeom prst="rect">
            <a:avLst/>
          </a:prstGeom>
        </p:spPr>
      </p:pic>
      <p:pic>
        <p:nvPicPr>
          <p:cNvPr id="14" name="Picture 13">
            <a:extLst>
              <a:ext uri="{FF2B5EF4-FFF2-40B4-BE49-F238E27FC236}">
                <a16:creationId xmlns:a16="http://schemas.microsoft.com/office/drawing/2014/main" id="{EB8A878B-CC66-133D-655B-30F0DC270D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6800" y="6762848"/>
            <a:ext cx="4876800" cy="3657600"/>
          </a:xfrm>
          <a:prstGeom prst="rect">
            <a:avLst/>
          </a:prstGeom>
        </p:spPr>
      </p:pic>
      <p:pic>
        <p:nvPicPr>
          <p:cNvPr id="20" name="Picture 19">
            <a:extLst>
              <a:ext uri="{FF2B5EF4-FFF2-40B4-BE49-F238E27FC236}">
                <a16:creationId xmlns:a16="http://schemas.microsoft.com/office/drawing/2014/main" id="{5FBFB94A-67EF-FAB2-8309-002817E79E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3600" y="6762848"/>
            <a:ext cx="4917689" cy="3688267"/>
          </a:xfrm>
          <a:prstGeom prst="rect">
            <a:avLst/>
          </a:prstGeom>
        </p:spPr>
      </p:pic>
      <p:pic>
        <p:nvPicPr>
          <p:cNvPr id="38" name="Picture 37">
            <a:extLst>
              <a:ext uri="{FF2B5EF4-FFF2-40B4-BE49-F238E27FC236}">
                <a16:creationId xmlns:a16="http://schemas.microsoft.com/office/drawing/2014/main" id="{DB9A57B1-5241-0390-227F-A442CA07FA2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9416"/>
          <a:stretch/>
        </p:blipFill>
        <p:spPr>
          <a:xfrm>
            <a:off x="14671289" y="6762848"/>
            <a:ext cx="3675323" cy="39052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bout NEXUS - Interdisciplinary Exchange for Utah Science - The University of Utah">
            <a:extLst>
              <a:ext uri="{FF2B5EF4-FFF2-40B4-BE49-F238E27FC236}">
                <a16:creationId xmlns:a16="http://schemas.microsoft.com/office/drawing/2014/main" id="{72CB23CF-6AC2-F6BA-C275-91600A334441}"/>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12177" b="2323"/>
          <a:stretch/>
        </p:blipFill>
        <p:spPr bwMode="auto">
          <a:xfrm>
            <a:off x="0" y="-137161"/>
            <a:ext cx="18288000" cy="1042416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A9B4A42-B233-3A09-D7BD-E65F9E9AB2F4}"/>
              </a:ext>
            </a:extLst>
          </p:cNvPr>
          <p:cNvSpPr>
            <a:spLocks noGrp="1"/>
          </p:cNvSpPr>
          <p:nvPr>
            <p:ph type="title"/>
          </p:nvPr>
        </p:nvSpPr>
        <p:spPr>
          <a:xfrm>
            <a:off x="1163918" y="1"/>
            <a:ext cx="15773400" cy="1988345"/>
          </a:xfrm>
        </p:spPr>
        <p:txBody>
          <a:bodyPr/>
          <a:lstStyle/>
          <a:p>
            <a:pPr algn="ctr"/>
            <a:r>
              <a:rPr lang="en-US" b="1" dirty="0">
                <a:solidFill>
                  <a:srgbClr val="C00000"/>
                </a:solidFill>
                <a:latin typeface="Times New Roman" charset="0"/>
                <a:ea typeface="Times New Roman" charset="0"/>
                <a:cs typeface="Times New Roman" charset="0"/>
              </a:rPr>
              <a:t>AVP for Research</a:t>
            </a:r>
            <a:endParaRPr lang="en-US" dirty="0"/>
          </a:p>
        </p:txBody>
      </p:sp>
      <p:pic>
        <p:nvPicPr>
          <p:cNvPr id="6" name="Picture 5" descr="A person smiling at the camera&#10;&#10;Description automatically generated">
            <a:extLst>
              <a:ext uri="{FF2B5EF4-FFF2-40B4-BE49-F238E27FC236}">
                <a16:creationId xmlns:a16="http://schemas.microsoft.com/office/drawing/2014/main" id="{B07E8FEF-641B-9EEC-93B4-E0E964EDF283}"/>
              </a:ext>
            </a:extLst>
          </p:cNvPr>
          <p:cNvPicPr>
            <a:picLocks noChangeAspect="1"/>
          </p:cNvPicPr>
          <p:nvPr/>
        </p:nvPicPr>
        <p:blipFill>
          <a:blip r:embed="rId4"/>
          <a:stretch>
            <a:fillRect/>
          </a:stretch>
        </p:blipFill>
        <p:spPr>
          <a:xfrm>
            <a:off x="3869644" y="2777027"/>
            <a:ext cx="3220463" cy="4281209"/>
          </a:xfrm>
          <a:prstGeom prst="rect">
            <a:avLst/>
          </a:prstGeom>
        </p:spPr>
      </p:pic>
      <p:sp>
        <p:nvSpPr>
          <p:cNvPr id="7" name="TextBox 6">
            <a:extLst>
              <a:ext uri="{FF2B5EF4-FFF2-40B4-BE49-F238E27FC236}">
                <a16:creationId xmlns:a16="http://schemas.microsoft.com/office/drawing/2014/main" id="{C4967ADD-CC66-844F-87DF-D17086AA0B46}"/>
              </a:ext>
            </a:extLst>
          </p:cNvPr>
          <p:cNvSpPr txBox="1"/>
          <p:nvPr/>
        </p:nvSpPr>
        <p:spPr>
          <a:xfrm>
            <a:off x="7322027" y="7199831"/>
            <a:ext cx="3107531" cy="923330"/>
          </a:xfrm>
          <a:prstGeom prst="rect">
            <a:avLst/>
          </a:prstGeom>
          <a:noFill/>
        </p:spPr>
        <p:txBody>
          <a:bodyPr wrap="square" rtlCol="0">
            <a:spAutoFit/>
          </a:bodyPr>
          <a:lstStyle/>
          <a:p>
            <a:pPr algn="ctr"/>
            <a:r>
              <a:rPr lang="en-US" sz="2700" dirty="0"/>
              <a:t>Diane Pataki</a:t>
            </a:r>
          </a:p>
          <a:p>
            <a:pPr algn="ctr"/>
            <a:r>
              <a:rPr lang="en-US" sz="2700" dirty="0"/>
              <a:t>2019-2021</a:t>
            </a:r>
          </a:p>
        </p:txBody>
      </p:sp>
      <p:sp>
        <p:nvSpPr>
          <p:cNvPr id="8" name="TextBox 7">
            <a:extLst>
              <a:ext uri="{FF2B5EF4-FFF2-40B4-BE49-F238E27FC236}">
                <a16:creationId xmlns:a16="http://schemas.microsoft.com/office/drawing/2014/main" id="{A694E223-F784-0CE8-4833-1623110FBA67}"/>
              </a:ext>
            </a:extLst>
          </p:cNvPr>
          <p:cNvSpPr txBox="1"/>
          <p:nvPr/>
        </p:nvSpPr>
        <p:spPr>
          <a:xfrm>
            <a:off x="349391" y="7199114"/>
            <a:ext cx="3107531" cy="923330"/>
          </a:xfrm>
          <a:prstGeom prst="rect">
            <a:avLst/>
          </a:prstGeom>
          <a:noFill/>
        </p:spPr>
        <p:txBody>
          <a:bodyPr wrap="square" rtlCol="0">
            <a:spAutoFit/>
          </a:bodyPr>
          <a:lstStyle/>
          <a:p>
            <a:pPr algn="ctr"/>
            <a:r>
              <a:rPr lang="en-US" sz="2700" dirty="0"/>
              <a:t>Ronald </a:t>
            </a:r>
            <a:r>
              <a:rPr lang="en-US" sz="2700" dirty="0" err="1"/>
              <a:t>Pugmire</a:t>
            </a:r>
            <a:endParaRPr lang="en-US" sz="2700" dirty="0"/>
          </a:p>
          <a:p>
            <a:pPr algn="ctr"/>
            <a:r>
              <a:rPr lang="en-US" sz="2700" dirty="0"/>
              <a:t>1970-2009</a:t>
            </a:r>
          </a:p>
        </p:txBody>
      </p:sp>
      <p:pic>
        <p:nvPicPr>
          <p:cNvPr id="10" name="Picture 9" descr="A person in a suit and tie&#10;&#10;Description automatically generated">
            <a:extLst>
              <a:ext uri="{FF2B5EF4-FFF2-40B4-BE49-F238E27FC236}">
                <a16:creationId xmlns:a16="http://schemas.microsoft.com/office/drawing/2014/main" id="{0ABA19CC-3481-8290-388D-E84B35022805}"/>
              </a:ext>
            </a:extLst>
          </p:cNvPr>
          <p:cNvPicPr>
            <a:picLocks noChangeAspect="1"/>
          </p:cNvPicPr>
          <p:nvPr/>
        </p:nvPicPr>
        <p:blipFill rotWithShape="1">
          <a:blip r:embed="rId5"/>
          <a:srcRect l="6199" r="13695"/>
          <a:stretch/>
        </p:blipFill>
        <p:spPr>
          <a:xfrm>
            <a:off x="598982" y="2777027"/>
            <a:ext cx="2857940" cy="4281209"/>
          </a:xfrm>
          <a:prstGeom prst="rect">
            <a:avLst/>
          </a:prstGeom>
        </p:spPr>
      </p:pic>
      <p:pic>
        <p:nvPicPr>
          <p:cNvPr id="12" name="Picture 11" descr="A person wearing glasses and a scarf&#10;&#10;Description automatically generated">
            <a:extLst>
              <a:ext uri="{FF2B5EF4-FFF2-40B4-BE49-F238E27FC236}">
                <a16:creationId xmlns:a16="http://schemas.microsoft.com/office/drawing/2014/main" id="{00E9EF96-E04E-0728-7708-2F52E88F4B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1405" y="2777027"/>
            <a:ext cx="2848776" cy="4281210"/>
          </a:xfrm>
          <a:prstGeom prst="rect">
            <a:avLst/>
          </a:prstGeom>
        </p:spPr>
      </p:pic>
      <p:sp>
        <p:nvSpPr>
          <p:cNvPr id="13" name="TextBox 12">
            <a:extLst>
              <a:ext uri="{FF2B5EF4-FFF2-40B4-BE49-F238E27FC236}">
                <a16:creationId xmlns:a16="http://schemas.microsoft.com/office/drawing/2014/main" id="{58272CB0-B701-D9CD-6400-1E2DC895587E}"/>
              </a:ext>
            </a:extLst>
          </p:cNvPr>
          <p:cNvSpPr txBox="1"/>
          <p:nvPr/>
        </p:nvSpPr>
        <p:spPr>
          <a:xfrm>
            <a:off x="3869644" y="7199114"/>
            <a:ext cx="3107531" cy="923330"/>
          </a:xfrm>
          <a:prstGeom prst="rect">
            <a:avLst/>
          </a:prstGeom>
          <a:noFill/>
        </p:spPr>
        <p:txBody>
          <a:bodyPr wrap="square" rtlCol="0">
            <a:spAutoFit/>
          </a:bodyPr>
          <a:lstStyle/>
          <a:p>
            <a:pPr algn="ctr"/>
            <a:r>
              <a:rPr lang="en-US" sz="2700" dirty="0"/>
              <a:t>Cindy Furse </a:t>
            </a:r>
          </a:p>
          <a:p>
            <a:pPr algn="ctr"/>
            <a:r>
              <a:rPr lang="en-US" sz="2700" dirty="0"/>
              <a:t>2009-2019</a:t>
            </a:r>
          </a:p>
        </p:txBody>
      </p:sp>
      <p:pic>
        <p:nvPicPr>
          <p:cNvPr id="3" name="Picture 2">
            <a:extLst>
              <a:ext uri="{FF2B5EF4-FFF2-40B4-BE49-F238E27FC236}">
                <a16:creationId xmlns:a16="http://schemas.microsoft.com/office/drawing/2014/main" id="{E8FCFE7E-3BCB-6368-0DCF-4CC090E9A3BF}"/>
              </a:ext>
            </a:extLst>
          </p:cNvPr>
          <p:cNvPicPr>
            <a:picLocks noChangeAspect="1"/>
          </p:cNvPicPr>
          <p:nvPr/>
        </p:nvPicPr>
        <p:blipFill rotWithShape="1">
          <a:blip r:embed="rId7"/>
          <a:srcRect l="18178" r="11907" b="2024"/>
          <a:stretch/>
        </p:blipFill>
        <p:spPr>
          <a:xfrm>
            <a:off x="14574547" y="2777024"/>
            <a:ext cx="3126050" cy="4281209"/>
          </a:xfrm>
          <a:prstGeom prst="rect">
            <a:avLst/>
          </a:prstGeom>
        </p:spPr>
      </p:pic>
      <p:pic>
        <p:nvPicPr>
          <p:cNvPr id="1026" name="Picture 2" descr="Contact Us – Vice President for Research">
            <a:extLst>
              <a:ext uri="{FF2B5EF4-FFF2-40B4-BE49-F238E27FC236}">
                <a16:creationId xmlns:a16="http://schemas.microsoft.com/office/drawing/2014/main" id="{48DE6DA3-341F-2B4D-DEC9-ECD96E2BE84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981" t="1786" r="13947" b="2024"/>
          <a:stretch/>
        </p:blipFill>
        <p:spPr bwMode="auto">
          <a:xfrm>
            <a:off x="10740920" y="2777026"/>
            <a:ext cx="3474815" cy="42812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A52E8B-6E0E-B743-338E-157DECC548BD}"/>
              </a:ext>
            </a:extLst>
          </p:cNvPr>
          <p:cNvSpPr txBox="1"/>
          <p:nvPr/>
        </p:nvSpPr>
        <p:spPr>
          <a:xfrm>
            <a:off x="10924564" y="7199114"/>
            <a:ext cx="3107531" cy="923330"/>
          </a:xfrm>
          <a:prstGeom prst="rect">
            <a:avLst/>
          </a:prstGeom>
          <a:noFill/>
        </p:spPr>
        <p:txBody>
          <a:bodyPr wrap="square" rtlCol="0">
            <a:spAutoFit/>
          </a:bodyPr>
          <a:lstStyle/>
          <a:p>
            <a:pPr algn="ctr"/>
            <a:r>
              <a:rPr lang="en-US" sz="2700" dirty="0"/>
              <a:t>Erin Rothwell</a:t>
            </a:r>
          </a:p>
          <a:p>
            <a:pPr algn="ctr"/>
            <a:r>
              <a:rPr lang="en-US" sz="2700" dirty="0"/>
              <a:t>2021</a:t>
            </a:r>
          </a:p>
        </p:txBody>
      </p:sp>
      <p:sp>
        <p:nvSpPr>
          <p:cNvPr id="9" name="TextBox 8">
            <a:extLst>
              <a:ext uri="{FF2B5EF4-FFF2-40B4-BE49-F238E27FC236}">
                <a16:creationId xmlns:a16="http://schemas.microsoft.com/office/drawing/2014/main" id="{2A4A584E-25F7-B6F6-8C3F-F818D8F422A5}"/>
              </a:ext>
            </a:extLst>
          </p:cNvPr>
          <p:cNvSpPr txBox="1"/>
          <p:nvPr/>
        </p:nvSpPr>
        <p:spPr>
          <a:xfrm>
            <a:off x="14574547" y="7199114"/>
            <a:ext cx="3107531" cy="923330"/>
          </a:xfrm>
          <a:prstGeom prst="rect">
            <a:avLst/>
          </a:prstGeom>
          <a:noFill/>
        </p:spPr>
        <p:txBody>
          <a:bodyPr wrap="square" rtlCol="0">
            <a:spAutoFit/>
          </a:bodyPr>
          <a:lstStyle/>
          <a:p>
            <a:pPr algn="ctr"/>
            <a:r>
              <a:rPr lang="en-US" sz="2700" dirty="0"/>
              <a:t>Jakob Jensen</a:t>
            </a:r>
          </a:p>
          <a:p>
            <a:pPr algn="ctr"/>
            <a:r>
              <a:rPr lang="en-US" sz="2700" dirty="0"/>
              <a:t>2022-present</a:t>
            </a:r>
          </a:p>
        </p:txBody>
      </p:sp>
    </p:spTree>
    <p:extLst>
      <p:ext uri="{BB962C8B-B14F-4D97-AF65-F5344CB8AC3E}">
        <p14:creationId xmlns:p14="http://schemas.microsoft.com/office/powerpoint/2010/main" val="1607680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498" t="1664" r="18854" b="2318"/>
          <a:stretch>
            <a:fillRect/>
          </a:stretch>
        </p:blipFill>
        <p:spPr>
          <a:xfrm rot="5400000">
            <a:off x="4000500" y="-4000498"/>
            <a:ext cx="10286999" cy="18288003"/>
          </a:xfrm>
          <a:prstGeom prst="rect">
            <a:avLst/>
          </a:prstGeom>
        </p:spPr>
      </p:pic>
      <p:pic>
        <p:nvPicPr>
          <p:cNvPr id="3" name="Picture 3"/>
          <p:cNvPicPr>
            <a:picLocks noChangeAspect="1"/>
          </p:cNvPicPr>
          <p:nvPr/>
        </p:nvPicPr>
        <p:blipFill>
          <a:blip r:embed="rId4">
            <a:alphaModFix amt="47000"/>
          </a:blip>
          <a:srcRect/>
          <a:stretch>
            <a:fillRect/>
          </a:stretch>
        </p:blipFill>
        <p:spPr>
          <a:xfrm>
            <a:off x="10558073" y="3925774"/>
            <a:ext cx="5860017" cy="5890644"/>
          </a:xfrm>
          <a:prstGeom prst="rect">
            <a:avLst/>
          </a:prstGeom>
        </p:spPr>
      </p:pic>
      <p:sp>
        <p:nvSpPr>
          <p:cNvPr id="8" name="TextBox 8"/>
          <p:cNvSpPr txBox="1"/>
          <p:nvPr/>
        </p:nvSpPr>
        <p:spPr>
          <a:xfrm>
            <a:off x="9372600" y="1181100"/>
            <a:ext cx="8066036" cy="1644937"/>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2587"/>
              </a:lnSpc>
              <a:spcBef>
                <a:spcPts val="0"/>
              </a:spcBef>
              <a:spcAft>
                <a:spcPts val="0"/>
              </a:spcAft>
              <a:buClrTx/>
              <a:buSzTx/>
              <a:buFont typeface="Arial" panose="020B0604020202020204" pitchFamily="34" charset="0"/>
              <a:buChar char="•"/>
              <a:tabLst/>
              <a:defRPr/>
            </a:pPr>
            <a:r>
              <a:rPr kumimoji="0" lang="en-US" sz="1848" b="0" i="0" u="none" strike="noStrike" kern="1200" cap="none" spc="0" normalizeH="0" baseline="0" noProof="0" dirty="0">
                <a:ln>
                  <a:noFill/>
                </a:ln>
                <a:solidFill>
                  <a:srgbClr val="000000"/>
                </a:solidFill>
                <a:effectLst/>
                <a:uLnTx/>
                <a:uFillTx/>
                <a:latin typeface="Open Sans Light"/>
                <a:ea typeface="+mn-ea"/>
                <a:cs typeface="+mn-cs"/>
              </a:rPr>
              <a:t>The application portal opens every spring.</a:t>
            </a:r>
          </a:p>
          <a:p>
            <a:pPr marR="0" lvl="0" algn="l" defTabSz="914400" rtl="0" eaLnBrk="1" fontAlgn="auto" latinLnBrk="0" hangingPunct="1">
              <a:lnSpc>
                <a:spcPts val="2587"/>
              </a:lnSpc>
              <a:spcBef>
                <a:spcPts val="0"/>
              </a:spcBef>
              <a:spcAft>
                <a:spcPts val="0"/>
              </a:spcAft>
              <a:buClrTx/>
              <a:buSzTx/>
              <a:tabLst/>
              <a:defRPr/>
            </a:pPr>
            <a:endParaRPr lang="en-US" sz="1848" noProof="0" dirty="0">
              <a:solidFill>
                <a:srgbClr val="000000"/>
              </a:solidFill>
              <a:latin typeface="Open Sans Light"/>
            </a:endParaRPr>
          </a:p>
          <a:p>
            <a:pPr marL="342900" marR="0" lvl="0" indent="-342900" algn="l" defTabSz="914400" rtl="0" eaLnBrk="1" fontAlgn="auto" latinLnBrk="0" hangingPunct="1">
              <a:lnSpc>
                <a:spcPts val="2587"/>
              </a:lnSpc>
              <a:spcBef>
                <a:spcPts val="0"/>
              </a:spcBef>
              <a:spcAft>
                <a:spcPts val="0"/>
              </a:spcAft>
              <a:buClrTx/>
              <a:buSzTx/>
              <a:buFont typeface="Arial" panose="020B0604020202020204" pitchFamily="34" charset="0"/>
              <a:buChar char="•"/>
              <a:tabLst/>
              <a:defRPr/>
            </a:pPr>
            <a:r>
              <a:rPr kumimoji="0" lang="en-US" sz="1848" b="0" i="0" u="none" strike="noStrike" kern="1200" cap="none" spc="0" normalizeH="0" baseline="0" noProof="0" dirty="0">
                <a:ln>
                  <a:noFill/>
                </a:ln>
                <a:solidFill>
                  <a:srgbClr val="000000"/>
                </a:solidFill>
                <a:effectLst/>
                <a:uLnTx/>
                <a:uFillTx/>
                <a:latin typeface="Open Sans Light"/>
                <a:ea typeface="+mn-ea"/>
                <a:cs typeface="+mn-cs"/>
              </a:rPr>
              <a:t>Faculty are required to complete the </a:t>
            </a:r>
            <a:r>
              <a:rPr kumimoji="0" lang="en-US" sz="1848" b="0" i="0" u="none" strike="noStrike" kern="1200" cap="none" spc="0" normalizeH="0" baseline="0" noProof="0" dirty="0" err="1">
                <a:ln>
                  <a:noFill/>
                </a:ln>
                <a:solidFill>
                  <a:srgbClr val="000000"/>
                </a:solidFill>
                <a:effectLst/>
                <a:uLnTx/>
                <a:uFillTx/>
                <a:latin typeface="Open Sans Light"/>
                <a:ea typeface="+mn-ea"/>
                <a:cs typeface="+mn-cs"/>
              </a:rPr>
              <a:t>REd</a:t>
            </a:r>
            <a:r>
              <a:rPr kumimoji="0" lang="en-US" sz="1848" b="0" i="0" u="none" strike="noStrike" kern="1200" cap="none" spc="0" normalizeH="0" baseline="0" noProof="0" dirty="0">
                <a:ln>
                  <a:noFill/>
                </a:ln>
                <a:solidFill>
                  <a:srgbClr val="000000"/>
                </a:solidFill>
                <a:effectLst/>
                <a:uLnTx/>
                <a:uFillTx/>
                <a:latin typeface="Open Sans Light"/>
                <a:ea typeface="+mn-ea"/>
                <a:cs typeface="+mn-cs"/>
              </a:rPr>
              <a:t> NSF Foundation Course before beginning Cohort and are strongly encouraged to complete the course prior to applying for Cohort.</a:t>
            </a:r>
          </a:p>
        </p:txBody>
      </p:sp>
      <p:sp>
        <p:nvSpPr>
          <p:cNvPr id="11" name="TextBox 5">
            <a:extLst>
              <a:ext uri="{FF2B5EF4-FFF2-40B4-BE49-F238E27FC236}">
                <a16:creationId xmlns:a16="http://schemas.microsoft.com/office/drawing/2014/main" id="{2B5EC1BD-D662-AA09-68C4-28AC1A4D06E8}"/>
              </a:ext>
            </a:extLst>
          </p:cNvPr>
          <p:cNvSpPr txBox="1"/>
          <p:nvPr/>
        </p:nvSpPr>
        <p:spPr>
          <a:xfrm>
            <a:off x="10393840" y="180951"/>
            <a:ext cx="5884362" cy="819199"/>
          </a:xfrm>
          <a:prstGeom prst="rect">
            <a:avLst/>
          </a:prstGeom>
        </p:spPr>
        <p:txBody>
          <a:bodyPr wrap="square" lIns="0" tIns="0" rIns="0" bIns="0" rtlCol="0" anchor="t">
            <a:spAutoFit/>
          </a:bodyPr>
          <a:lstStyle/>
          <a:p>
            <a:pPr algn="ctr">
              <a:lnSpc>
                <a:spcPts val="6999"/>
              </a:lnSpc>
              <a:spcBef>
                <a:spcPct val="0"/>
              </a:spcBef>
            </a:pPr>
            <a:r>
              <a:rPr lang="en-US" sz="4999" b="1">
                <a:solidFill>
                  <a:srgbClr val="CC0000"/>
                </a:solidFill>
                <a:effectLst>
                  <a:outerShdw blurRad="38100" dist="38100" dir="2700000" algn="tl">
                    <a:srgbClr val="000000">
                      <a:alpha val="43137"/>
                    </a:srgbClr>
                  </a:outerShdw>
                </a:effectLst>
                <a:latin typeface="Open Sans Light Bold"/>
              </a:rPr>
              <a:t>Apply Now</a:t>
            </a:r>
          </a:p>
        </p:txBody>
      </p:sp>
      <p:pic>
        <p:nvPicPr>
          <p:cNvPr id="6" name="Picture 5" descr="A group of people sitting at a table&#10;&#10;Description automatically generated">
            <a:extLst>
              <a:ext uri="{FF2B5EF4-FFF2-40B4-BE49-F238E27FC236}">
                <a16:creationId xmlns:a16="http://schemas.microsoft.com/office/drawing/2014/main" id="{DE076736-CEC2-69ED-8D09-298863BFFA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146" y="-1"/>
            <a:ext cx="7948145" cy="10286997"/>
          </a:xfrm>
          <a:prstGeom prst="rect">
            <a:avLst/>
          </a:prstGeom>
        </p:spPr>
      </p:pic>
    </p:spTree>
    <p:extLst>
      <p:ext uri="{BB962C8B-B14F-4D97-AF65-F5344CB8AC3E}">
        <p14:creationId xmlns:p14="http://schemas.microsoft.com/office/powerpoint/2010/main" val="1006630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52428" y="-3952426"/>
            <a:ext cx="10441759" cy="18346612"/>
          </a:xfrm>
          <a:custGeom>
            <a:avLst/>
            <a:gdLst/>
            <a:ahLst/>
            <a:cxnLst/>
            <a:rect l="l" t="t" r="r" b="b"/>
            <a:pathLst>
              <a:path w="10441759" h="18346612">
                <a:moveTo>
                  <a:pt x="0" y="0"/>
                </a:moveTo>
                <a:lnTo>
                  <a:pt x="10441760" y="0"/>
                </a:lnTo>
                <a:lnTo>
                  <a:pt x="10441760" y="18346612"/>
                </a:lnTo>
                <a:lnTo>
                  <a:pt x="0" y="18346612"/>
                </a:lnTo>
                <a:lnTo>
                  <a:pt x="0" y="0"/>
                </a:lnTo>
                <a:close/>
              </a:path>
            </a:pathLst>
          </a:custGeom>
          <a:blipFill>
            <a:blip r:embed="rId2">
              <a:extLst>
                <a:ext uri="{96DAC541-7B7A-43D3-8B79-37D633B846F1}">
                  <asvg:svgBlip xmlns:asvg="http://schemas.microsoft.com/office/drawing/2016/SVG/main" r:embed="rId3"/>
                </a:ext>
              </a:extLst>
            </a:blip>
            <a:stretch>
              <a:fillRect l="-48490" t="-1733" r="-34502" b="-2414"/>
            </a:stretch>
          </a:blipFill>
        </p:spPr>
        <p:txBody>
          <a:bodyPr/>
          <a:lstStyle/>
          <a:p>
            <a:endParaRPr lang="en-US"/>
          </a:p>
        </p:txBody>
      </p:sp>
      <p:sp>
        <p:nvSpPr>
          <p:cNvPr id="3" name="Freeform 3"/>
          <p:cNvSpPr/>
          <p:nvPr/>
        </p:nvSpPr>
        <p:spPr>
          <a:xfrm>
            <a:off x="-222187" y="0"/>
            <a:ext cx="5235947" cy="5235947"/>
          </a:xfrm>
          <a:custGeom>
            <a:avLst/>
            <a:gdLst/>
            <a:ahLst/>
            <a:cxnLst/>
            <a:rect l="l" t="t" r="r" b="b"/>
            <a:pathLst>
              <a:path w="5235947" h="5235947">
                <a:moveTo>
                  <a:pt x="0" y="0"/>
                </a:moveTo>
                <a:lnTo>
                  <a:pt x="5235947" y="0"/>
                </a:lnTo>
                <a:lnTo>
                  <a:pt x="5235947" y="5235947"/>
                </a:lnTo>
                <a:lnTo>
                  <a:pt x="0" y="5235947"/>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8974077" y="656323"/>
            <a:ext cx="8160908" cy="1786001"/>
          </a:xfrm>
          <a:prstGeom prst="rect">
            <a:avLst/>
          </a:prstGeom>
        </p:spPr>
        <p:txBody>
          <a:bodyPr lIns="0" tIns="0" rIns="0" bIns="0" rtlCol="0" anchor="t">
            <a:spAutoFit/>
          </a:bodyPr>
          <a:lstStyle/>
          <a:p>
            <a:pPr>
              <a:lnSpc>
                <a:spcPts val="2884"/>
              </a:lnSpc>
            </a:pPr>
            <a:r>
              <a:rPr lang="en-US" sz="2060">
                <a:solidFill>
                  <a:srgbClr val="000000"/>
                </a:solidFill>
                <a:latin typeface="Open Sans Light Bold"/>
              </a:rPr>
              <a:t>What is LIFT?</a:t>
            </a:r>
          </a:p>
          <a:p>
            <a:pPr algn="l">
              <a:lnSpc>
                <a:spcPts val="2884"/>
              </a:lnSpc>
            </a:pPr>
            <a:r>
              <a:rPr lang="en-US" sz="2060">
                <a:solidFill>
                  <a:srgbClr val="000000"/>
                </a:solidFill>
                <a:latin typeface="Open Sans Light"/>
              </a:rPr>
              <a:t>The Large Infrastructure Funding Team (LIFT) was launched in August 2023. LIFT is designed to assist response teams for center, program, and large-scale grant opportunities. LIFT primarily provides grant writing support. </a:t>
            </a:r>
          </a:p>
        </p:txBody>
      </p:sp>
      <p:sp>
        <p:nvSpPr>
          <p:cNvPr id="5" name="TextBox 5"/>
          <p:cNvSpPr txBox="1"/>
          <p:nvPr/>
        </p:nvSpPr>
        <p:spPr>
          <a:xfrm>
            <a:off x="8974077" y="3016997"/>
            <a:ext cx="8160908" cy="1424051"/>
          </a:xfrm>
          <a:prstGeom prst="rect">
            <a:avLst/>
          </a:prstGeom>
        </p:spPr>
        <p:txBody>
          <a:bodyPr lIns="0" tIns="0" rIns="0" bIns="0" rtlCol="0" anchor="t">
            <a:spAutoFit/>
          </a:bodyPr>
          <a:lstStyle/>
          <a:p>
            <a:pPr>
              <a:lnSpc>
                <a:spcPts val="2884"/>
              </a:lnSpc>
            </a:pPr>
            <a:r>
              <a:rPr lang="en-US" sz="2060">
                <a:solidFill>
                  <a:srgbClr val="000000"/>
                </a:solidFill>
                <a:latin typeface="Open Sans Light Bold"/>
              </a:rPr>
              <a:t>How to Request Support from LIFT:  </a:t>
            </a:r>
          </a:p>
          <a:p>
            <a:pPr>
              <a:lnSpc>
                <a:spcPts val="2884"/>
              </a:lnSpc>
            </a:pPr>
            <a:r>
              <a:rPr lang="en-US" sz="2060">
                <a:solidFill>
                  <a:srgbClr val="000000"/>
                </a:solidFill>
                <a:latin typeface="Open Sans Light"/>
              </a:rPr>
              <a:t>LIFT does not charge for its services, but it does require a formal request for support. Researchers can submit LIFT requests </a:t>
            </a:r>
            <a:r>
              <a:rPr lang="en-US" sz="2060" u="sng">
                <a:solidFill>
                  <a:srgbClr val="000000"/>
                </a:solidFill>
                <a:latin typeface="Open Sans Light"/>
                <a:hlinkClick r:id="rId5" tooltip="https://humutah.co1.qualtrics.com/jfe/form/SV_57GheDfwfcX7RQy"/>
              </a:rPr>
              <a:t>here</a:t>
            </a:r>
            <a:r>
              <a:rPr lang="en-US" sz="2060">
                <a:solidFill>
                  <a:srgbClr val="000000"/>
                </a:solidFill>
                <a:latin typeface="Open Sans Light"/>
              </a:rPr>
              <a:t>. </a:t>
            </a:r>
          </a:p>
          <a:p>
            <a:pPr algn="l">
              <a:lnSpc>
                <a:spcPts val="2884"/>
              </a:lnSpc>
            </a:pPr>
            <a:endParaRPr lang="en-US" sz="2060">
              <a:solidFill>
                <a:srgbClr val="000000"/>
              </a:solidFill>
              <a:latin typeface="Open Sans Light"/>
            </a:endParaRPr>
          </a:p>
        </p:txBody>
      </p:sp>
      <p:sp>
        <p:nvSpPr>
          <p:cNvPr id="6" name="TextBox 6"/>
          <p:cNvSpPr txBox="1"/>
          <p:nvPr/>
        </p:nvSpPr>
        <p:spPr>
          <a:xfrm>
            <a:off x="8974077" y="4747389"/>
            <a:ext cx="8160908" cy="3233801"/>
          </a:xfrm>
          <a:prstGeom prst="rect">
            <a:avLst/>
          </a:prstGeom>
        </p:spPr>
        <p:txBody>
          <a:bodyPr lIns="0" tIns="0" rIns="0" bIns="0" rtlCol="0" anchor="t">
            <a:spAutoFit/>
          </a:bodyPr>
          <a:lstStyle/>
          <a:p>
            <a:pPr>
              <a:lnSpc>
                <a:spcPts val="2884"/>
              </a:lnSpc>
            </a:pPr>
            <a:r>
              <a:rPr lang="en-US" sz="2060">
                <a:solidFill>
                  <a:srgbClr val="000000"/>
                </a:solidFill>
                <a:latin typeface="Open Sans Light Bold"/>
              </a:rPr>
              <a:t>LIFT Services:  </a:t>
            </a:r>
          </a:p>
          <a:p>
            <a:pPr>
              <a:lnSpc>
                <a:spcPts val="2884"/>
              </a:lnSpc>
            </a:pPr>
            <a:r>
              <a:rPr lang="en-US" sz="2060">
                <a:solidFill>
                  <a:srgbClr val="000000"/>
                </a:solidFill>
                <a:latin typeface="Open Sans Light"/>
              </a:rPr>
              <a:t>Requests will be reviewed by the LIFT team and a decision will be communicated back to the requestor. LIFT does not have the bandwidth to support all requests. Key criteria for assessing requests include size and scope of the grant, support from corresponding colleges/branches/units, and long-term impact for the university. Requests for support can be made by the investigator, faculty, staff, or administration.</a:t>
            </a:r>
          </a:p>
          <a:p>
            <a:pPr algn="l">
              <a:lnSpc>
                <a:spcPts val="2884"/>
              </a:lnSpc>
            </a:pPr>
            <a:endParaRPr lang="en-US" sz="2060">
              <a:solidFill>
                <a:srgbClr val="000000"/>
              </a:solidFill>
              <a:latin typeface="Open Sans Light"/>
            </a:endParaRPr>
          </a:p>
        </p:txBody>
      </p:sp>
      <p:sp>
        <p:nvSpPr>
          <p:cNvPr id="7" name="TextBox 7"/>
          <p:cNvSpPr txBox="1"/>
          <p:nvPr/>
        </p:nvSpPr>
        <p:spPr>
          <a:xfrm>
            <a:off x="1096874" y="4689351"/>
            <a:ext cx="2597825" cy="719043"/>
          </a:xfrm>
          <a:prstGeom prst="rect">
            <a:avLst/>
          </a:prstGeom>
        </p:spPr>
        <p:txBody>
          <a:bodyPr lIns="0" tIns="0" rIns="0" bIns="0" rtlCol="0" anchor="t">
            <a:spAutoFit/>
          </a:bodyPr>
          <a:lstStyle/>
          <a:p>
            <a:pPr>
              <a:lnSpc>
                <a:spcPts val="2884"/>
              </a:lnSpc>
            </a:pPr>
            <a:r>
              <a:rPr lang="en-US" sz="2060" dirty="0">
                <a:solidFill>
                  <a:srgbClr val="000000"/>
                </a:solidFill>
                <a:latin typeface="Open Sans Light Bold"/>
              </a:rPr>
              <a:t>Director</a:t>
            </a:r>
          </a:p>
          <a:p>
            <a:pPr algn="l">
              <a:lnSpc>
                <a:spcPts val="2884"/>
              </a:lnSpc>
            </a:pPr>
            <a:r>
              <a:rPr lang="en-US" sz="2060" dirty="0">
                <a:solidFill>
                  <a:srgbClr val="000000"/>
                </a:solidFill>
                <a:latin typeface="Open Sans Light"/>
              </a:rPr>
              <a:t>Sara Salmon</a:t>
            </a:r>
          </a:p>
        </p:txBody>
      </p:sp>
      <p:sp>
        <p:nvSpPr>
          <p:cNvPr id="8" name="TextBox 8"/>
          <p:cNvSpPr txBox="1"/>
          <p:nvPr/>
        </p:nvSpPr>
        <p:spPr>
          <a:xfrm>
            <a:off x="1096874" y="7943090"/>
            <a:ext cx="3405871" cy="1062101"/>
          </a:xfrm>
          <a:prstGeom prst="rect">
            <a:avLst/>
          </a:prstGeom>
        </p:spPr>
        <p:txBody>
          <a:bodyPr lIns="0" tIns="0" rIns="0" bIns="0" rtlCol="0" anchor="t">
            <a:spAutoFit/>
          </a:bodyPr>
          <a:lstStyle/>
          <a:p>
            <a:pPr>
              <a:lnSpc>
                <a:spcPts val="2884"/>
              </a:lnSpc>
            </a:pPr>
            <a:r>
              <a:rPr lang="en-US" sz="2060">
                <a:solidFill>
                  <a:srgbClr val="000000"/>
                </a:solidFill>
                <a:latin typeface="Open Sans Light Bold"/>
              </a:rPr>
              <a:t>Associate Director of Social Impact</a:t>
            </a:r>
          </a:p>
          <a:p>
            <a:pPr algn="l">
              <a:lnSpc>
                <a:spcPts val="2884"/>
              </a:lnSpc>
            </a:pPr>
            <a:r>
              <a:rPr lang="en-US" sz="2060">
                <a:solidFill>
                  <a:srgbClr val="000000"/>
                </a:solidFill>
                <a:latin typeface="Open Sans Light"/>
              </a:rPr>
              <a:t>Mercedes Ward</a:t>
            </a:r>
          </a:p>
        </p:txBody>
      </p:sp>
      <p:sp>
        <p:nvSpPr>
          <p:cNvPr id="9" name="TextBox 9"/>
          <p:cNvSpPr txBox="1"/>
          <p:nvPr/>
        </p:nvSpPr>
        <p:spPr>
          <a:xfrm>
            <a:off x="1096874" y="5496139"/>
            <a:ext cx="3405871" cy="700151"/>
          </a:xfrm>
          <a:prstGeom prst="rect">
            <a:avLst/>
          </a:prstGeom>
        </p:spPr>
        <p:txBody>
          <a:bodyPr lIns="0" tIns="0" rIns="0" bIns="0" rtlCol="0" anchor="t">
            <a:spAutoFit/>
          </a:bodyPr>
          <a:lstStyle/>
          <a:p>
            <a:pPr>
              <a:lnSpc>
                <a:spcPts val="2884"/>
              </a:lnSpc>
            </a:pPr>
            <a:r>
              <a:rPr lang="en-US" sz="2060">
                <a:solidFill>
                  <a:srgbClr val="000000"/>
                </a:solidFill>
                <a:latin typeface="Open Sans Light Bold"/>
              </a:rPr>
              <a:t>Senior Grant Writer</a:t>
            </a:r>
          </a:p>
          <a:p>
            <a:pPr algn="l">
              <a:lnSpc>
                <a:spcPts val="2884"/>
              </a:lnSpc>
            </a:pPr>
            <a:r>
              <a:rPr lang="en-US" sz="2060">
                <a:solidFill>
                  <a:srgbClr val="000000"/>
                </a:solidFill>
                <a:latin typeface="Open Sans Light"/>
              </a:rPr>
              <a:t>Erin Meyer</a:t>
            </a:r>
          </a:p>
        </p:txBody>
      </p:sp>
      <p:sp>
        <p:nvSpPr>
          <p:cNvPr id="10" name="TextBox 10"/>
          <p:cNvSpPr txBox="1"/>
          <p:nvPr/>
        </p:nvSpPr>
        <p:spPr>
          <a:xfrm>
            <a:off x="1096874" y="6314188"/>
            <a:ext cx="3405871" cy="700151"/>
          </a:xfrm>
          <a:prstGeom prst="rect">
            <a:avLst/>
          </a:prstGeom>
        </p:spPr>
        <p:txBody>
          <a:bodyPr lIns="0" tIns="0" rIns="0" bIns="0" rtlCol="0" anchor="t">
            <a:spAutoFit/>
          </a:bodyPr>
          <a:lstStyle/>
          <a:p>
            <a:pPr>
              <a:lnSpc>
                <a:spcPts val="2884"/>
              </a:lnSpc>
            </a:pPr>
            <a:r>
              <a:rPr lang="en-US" sz="2060">
                <a:solidFill>
                  <a:srgbClr val="000000"/>
                </a:solidFill>
                <a:latin typeface="Open Sans Light Bold"/>
              </a:rPr>
              <a:t>Senior Grant Writer</a:t>
            </a:r>
          </a:p>
          <a:p>
            <a:pPr algn="l">
              <a:lnSpc>
                <a:spcPts val="2884"/>
              </a:lnSpc>
            </a:pPr>
            <a:r>
              <a:rPr lang="en-US" sz="2060">
                <a:solidFill>
                  <a:srgbClr val="000000"/>
                </a:solidFill>
                <a:latin typeface="Open Sans Light"/>
              </a:rPr>
              <a:t>Elizabeth Gerhart</a:t>
            </a:r>
          </a:p>
        </p:txBody>
      </p:sp>
      <p:sp>
        <p:nvSpPr>
          <p:cNvPr id="11" name="TextBox 11"/>
          <p:cNvSpPr txBox="1"/>
          <p:nvPr/>
        </p:nvSpPr>
        <p:spPr>
          <a:xfrm>
            <a:off x="1096874" y="7128639"/>
            <a:ext cx="3405871" cy="700151"/>
          </a:xfrm>
          <a:prstGeom prst="rect">
            <a:avLst/>
          </a:prstGeom>
        </p:spPr>
        <p:txBody>
          <a:bodyPr lIns="0" tIns="0" rIns="0" bIns="0" rtlCol="0" anchor="t">
            <a:spAutoFit/>
          </a:bodyPr>
          <a:lstStyle/>
          <a:p>
            <a:pPr>
              <a:lnSpc>
                <a:spcPts val="2884"/>
              </a:lnSpc>
            </a:pPr>
            <a:r>
              <a:rPr lang="en-US" sz="2060">
                <a:solidFill>
                  <a:srgbClr val="000000"/>
                </a:solidFill>
                <a:latin typeface="Open Sans Light Bold"/>
              </a:rPr>
              <a:t>Grant Writer</a:t>
            </a:r>
          </a:p>
          <a:p>
            <a:pPr algn="l">
              <a:lnSpc>
                <a:spcPts val="2884"/>
              </a:lnSpc>
            </a:pPr>
            <a:r>
              <a:rPr lang="en-US" sz="2060">
                <a:solidFill>
                  <a:srgbClr val="000000"/>
                </a:solidFill>
                <a:latin typeface="Open Sans Light"/>
              </a:rPr>
              <a:t>Osama Yousef</a:t>
            </a:r>
          </a:p>
        </p:txBody>
      </p:sp>
      <p:sp>
        <p:nvSpPr>
          <p:cNvPr id="12" name="TextBox 12"/>
          <p:cNvSpPr txBox="1"/>
          <p:nvPr/>
        </p:nvSpPr>
        <p:spPr>
          <a:xfrm>
            <a:off x="1096874" y="9138857"/>
            <a:ext cx="3405871" cy="700151"/>
          </a:xfrm>
          <a:prstGeom prst="rect">
            <a:avLst/>
          </a:prstGeom>
        </p:spPr>
        <p:txBody>
          <a:bodyPr lIns="0" tIns="0" rIns="0" bIns="0" rtlCol="0" anchor="t">
            <a:spAutoFit/>
          </a:bodyPr>
          <a:lstStyle/>
          <a:p>
            <a:pPr>
              <a:lnSpc>
                <a:spcPts val="2884"/>
              </a:lnSpc>
            </a:pPr>
            <a:r>
              <a:rPr lang="en-US" sz="2060">
                <a:solidFill>
                  <a:srgbClr val="000000"/>
                </a:solidFill>
                <a:latin typeface="Open Sans Light Bold"/>
              </a:rPr>
              <a:t>Senior Graphic Designer</a:t>
            </a:r>
          </a:p>
          <a:p>
            <a:pPr algn="l">
              <a:lnSpc>
                <a:spcPts val="2884"/>
              </a:lnSpc>
            </a:pPr>
            <a:r>
              <a:rPr lang="en-US" sz="2060">
                <a:solidFill>
                  <a:srgbClr val="000000"/>
                </a:solidFill>
                <a:latin typeface="Open Sans Light"/>
              </a:rPr>
              <a:t>Tara Mleynek</a:t>
            </a:r>
          </a:p>
        </p:txBody>
      </p:sp>
      <p:sp>
        <p:nvSpPr>
          <p:cNvPr id="13" name="TextBox 13"/>
          <p:cNvSpPr txBox="1"/>
          <p:nvPr/>
        </p:nvSpPr>
        <p:spPr>
          <a:xfrm>
            <a:off x="8974077" y="8087857"/>
            <a:ext cx="8160908" cy="1786001"/>
          </a:xfrm>
          <a:prstGeom prst="rect">
            <a:avLst/>
          </a:prstGeom>
        </p:spPr>
        <p:txBody>
          <a:bodyPr lIns="0" tIns="0" rIns="0" bIns="0" rtlCol="0" anchor="t">
            <a:spAutoFit/>
          </a:bodyPr>
          <a:lstStyle/>
          <a:p>
            <a:pPr>
              <a:lnSpc>
                <a:spcPts val="2884"/>
              </a:lnSpc>
            </a:pPr>
            <a:r>
              <a:rPr lang="en-US" sz="2060">
                <a:solidFill>
                  <a:srgbClr val="000000"/>
                </a:solidFill>
                <a:latin typeface="Open Sans Light Bold"/>
              </a:rPr>
              <a:t>Example LIFT support:  </a:t>
            </a:r>
          </a:p>
          <a:p>
            <a:pPr algn="l">
              <a:lnSpc>
                <a:spcPts val="2884"/>
              </a:lnSpc>
            </a:pPr>
            <a:r>
              <a:rPr lang="en-US" sz="2060">
                <a:solidFill>
                  <a:srgbClr val="000000"/>
                </a:solidFill>
                <a:latin typeface="Open Sans Light"/>
              </a:rPr>
              <a:t>NSF Global Center, EDA Tech Hubs, NSF Biofoundries, NIH Climate Change and Global Health Center, DoE Advanced Processing of Critical Minerals, NIH Centers of Excellence of Total Worker Health, EPA Solar for All, NSF ERC, NIH COMPASS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498" t="1664" r="18854" b="2318"/>
          <a:stretch>
            <a:fillRect/>
          </a:stretch>
        </p:blipFill>
        <p:spPr>
          <a:xfrm rot="5400000">
            <a:off x="3952426" y="-3971966"/>
            <a:ext cx="10441759" cy="18346612"/>
          </a:xfrm>
          <a:prstGeom prst="rect">
            <a:avLst/>
          </a:prstGeom>
        </p:spPr>
      </p:pic>
      <p:pic>
        <p:nvPicPr>
          <p:cNvPr id="7" name="Picture 6" descr="A logo with red text&#10;&#10;Description automatically generated">
            <a:extLst>
              <a:ext uri="{FF2B5EF4-FFF2-40B4-BE49-F238E27FC236}">
                <a16:creationId xmlns:a16="http://schemas.microsoft.com/office/drawing/2014/main" id="{1C958DB6-1808-6CD9-1A5D-0E1261C9E0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3504" y="385572"/>
            <a:ext cx="10044789" cy="3555492"/>
          </a:xfrm>
          <a:prstGeom prst="rect">
            <a:avLst/>
          </a:prstGeom>
        </p:spPr>
      </p:pic>
      <p:pic>
        <p:nvPicPr>
          <p:cNvPr id="4" name="Picture 3" descr="A yellow robotic arm with red text&#10;&#10;Description automatically generated">
            <a:extLst>
              <a:ext uri="{FF2B5EF4-FFF2-40B4-BE49-F238E27FC236}">
                <a16:creationId xmlns:a16="http://schemas.microsoft.com/office/drawing/2014/main" id="{99561F27-C0CD-7CED-0BEA-0594803D94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3504" y="5042916"/>
            <a:ext cx="10165890" cy="3407483"/>
          </a:xfrm>
          <a:prstGeom prst="rect">
            <a:avLst/>
          </a:prstGeom>
        </p:spPr>
      </p:pic>
    </p:spTree>
    <p:extLst>
      <p:ext uri="{BB962C8B-B14F-4D97-AF65-F5344CB8AC3E}">
        <p14:creationId xmlns:p14="http://schemas.microsoft.com/office/powerpoint/2010/main" val="2491976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red text&#10;&#10;Description automatically generated">
            <a:extLst>
              <a:ext uri="{FF2B5EF4-FFF2-40B4-BE49-F238E27FC236}">
                <a16:creationId xmlns:a16="http://schemas.microsoft.com/office/drawing/2014/main" id="{942E68A6-353B-8B93-B54E-CE62F810EF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179754" cy="2541373"/>
          </a:xfrm>
          <a:prstGeom prst="rect">
            <a:avLst/>
          </a:prstGeom>
        </p:spPr>
      </p:pic>
      <p:sp>
        <p:nvSpPr>
          <p:cNvPr id="3" name="TextBox 5">
            <a:extLst>
              <a:ext uri="{FF2B5EF4-FFF2-40B4-BE49-F238E27FC236}">
                <a16:creationId xmlns:a16="http://schemas.microsoft.com/office/drawing/2014/main" id="{8526C4B0-E645-1586-2E80-6ACEC8DF96CF}"/>
              </a:ext>
            </a:extLst>
          </p:cNvPr>
          <p:cNvSpPr txBox="1"/>
          <p:nvPr/>
        </p:nvSpPr>
        <p:spPr>
          <a:xfrm>
            <a:off x="827531" y="2824163"/>
            <a:ext cx="8686799" cy="1644937"/>
          </a:xfrm>
          <a:prstGeom prst="rect">
            <a:avLst/>
          </a:prstGeom>
        </p:spPr>
        <p:txBody>
          <a:bodyPr wrap="square" lIns="0" tIns="0" rIns="0" bIns="0" rtlCol="0" anchor="t">
            <a:spAutoFit/>
          </a:bodyPr>
          <a:lstStyle/>
          <a:p>
            <a:pPr marL="0" marR="0" lvl="0" indent="0" algn="l" defTabSz="914400" rtl="0" eaLnBrk="1" fontAlgn="auto" latinLnBrk="0" hangingPunct="1">
              <a:lnSpc>
                <a:spcPts val="2587"/>
              </a:lnSpc>
              <a:spcBef>
                <a:spcPts val="0"/>
              </a:spcBef>
              <a:spcAft>
                <a:spcPts val="0"/>
              </a:spcAft>
              <a:buClrTx/>
              <a:buSzTx/>
              <a:buFontTx/>
              <a:buNone/>
              <a:tabLst/>
              <a:defRPr/>
            </a:pPr>
            <a:r>
              <a:rPr lang="en-US" sz="1848" dirty="0">
                <a:solidFill>
                  <a:srgbClr val="000000"/>
                </a:solidFill>
                <a:latin typeface="Open Sans Light"/>
              </a:rPr>
              <a:t>The AVPR engages in numerous research development activities, including overseeing internal funding programs, cultivating external program and center grants, arranging for program officer visits, and collaborating closely with other campus offices such as Corporate and Foundation Relations, HSC Strategic Initiatives, etc. to drive the research mission of the University of Utah. </a:t>
            </a:r>
            <a:endParaRPr kumimoji="0" lang="en-US" sz="1848" b="0" i="0" u="none" strike="noStrike" kern="1200" cap="none" spc="0" normalizeH="0" baseline="0" noProof="0" dirty="0">
              <a:ln>
                <a:noFill/>
              </a:ln>
              <a:solidFill>
                <a:srgbClr val="000000"/>
              </a:solidFill>
              <a:effectLst/>
              <a:uLnTx/>
              <a:uFillTx/>
              <a:latin typeface="Open Sans Light"/>
              <a:ea typeface="+mn-ea"/>
              <a:cs typeface="+mn-cs"/>
            </a:endParaRPr>
          </a:p>
        </p:txBody>
      </p:sp>
      <p:pic>
        <p:nvPicPr>
          <p:cNvPr id="15" name="Picture 14" descr="A group of people in a room&#10;&#10;Description automatically generated">
            <a:extLst>
              <a:ext uri="{FF2B5EF4-FFF2-40B4-BE49-F238E27FC236}">
                <a16:creationId xmlns:a16="http://schemas.microsoft.com/office/drawing/2014/main" id="{C3271F5B-7B93-C826-2D09-68879EEA23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787" b="15744"/>
          <a:stretch/>
        </p:blipFill>
        <p:spPr>
          <a:xfrm>
            <a:off x="537827" y="5062800"/>
            <a:ext cx="5220938" cy="1644937"/>
          </a:xfrm>
          <a:prstGeom prst="rect">
            <a:avLst/>
          </a:prstGeom>
        </p:spPr>
      </p:pic>
      <p:pic>
        <p:nvPicPr>
          <p:cNvPr id="6" name="Picture 5" descr="A group of people sitting at a table&#10;&#10;Description automatically generated">
            <a:extLst>
              <a:ext uri="{FF2B5EF4-FFF2-40B4-BE49-F238E27FC236}">
                <a16:creationId xmlns:a16="http://schemas.microsoft.com/office/drawing/2014/main" id="{96823D42-6732-F697-66BE-1CAA9C4DEF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51467" y="702827"/>
            <a:ext cx="3676651" cy="2757488"/>
          </a:xfrm>
          <a:prstGeom prst="rect">
            <a:avLst/>
          </a:prstGeom>
        </p:spPr>
      </p:pic>
      <p:pic>
        <p:nvPicPr>
          <p:cNvPr id="10" name="Picture 9" descr="A group of people sitting around tables in a room&#10;&#10;Description automatically generated">
            <a:extLst>
              <a:ext uri="{FF2B5EF4-FFF2-40B4-BE49-F238E27FC236}">
                <a16:creationId xmlns:a16="http://schemas.microsoft.com/office/drawing/2014/main" id="{7CEFAE97-6A56-524A-E1C0-C08C2505D0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51468" y="3646631"/>
            <a:ext cx="3676652" cy="2757489"/>
          </a:xfrm>
          <a:prstGeom prst="rect">
            <a:avLst/>
          </a:prstGeom>
        </p:spPr>
      </p:pic>
      <p:pic>
        <p:nvPicPr>
          <p:cNvPr id="14" name="Picture 13" descr="A group of people sitting at tables in a room&#10;&#10;Description automatically generated">
            <a:extLst>
              <a:ext uri="{FF2B5EF4-FFF2-40B4-BE49-F238E27FC236}">
                <a16:creationId xmlns:a16="http://schemas.microsoft.com/office/drawing/2014/main" id="{1B7A956F-BEAE-0179-5502-C772324D6D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499"/>
          <a:stretch/>
        </p:blipFill>
        <p:spPr>
          <a:xfrm>
            <a:off x="9386689" y="702826"/>
            <a:ext cx="4749468" cy="4166148"/>
          </a:xfrm>
          <a:prstGeom prst="rect">
            <a:avLst/>
          </a:prstGeom>
        </p:spPr>
      </p:pic>
      <p:pic>
        <p:nvPicPr>
          <p:cNvPr id="17" name="Picture 16" descr="A group of people in a room&#10;&#10;Description automatically generated">
            <a:extLst>
              <a:ext uri="{FF2B5EF4-FFF2-40B4-BE49-F238E27FC236}">
                <a16:creationId xmlns:a16="http://schemas.microsoft.com/office/drawing/2014/main" id="{9A3A0BC3-1721-CE41-05E1-307197DF19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2313" y="5062800"/>
            <a:ext cx="3213843" cy="4285124"/>
          </a:xfrm>
          <a:prstGeom prst="rect">
            <a:avLst/>
          </a:prstGeom>
        </p:spPr>
      </p:pic>
      <p:pic>
        <p:nvPicPr>
          <p:cNvPr id="19" name="Picture 18" descr="A group of people sitting around tables in a room&#10;&#10;Description automatically generated">
            <a:extLst>
              <a:ext uri="{FF2B5EF4-FFF2-40B4-BE49-F238E27FC236}">
                <a16:creationId xmlns:a16="http://schemas.microsoft.com/office/drawing/2014/main" id="{48E6B3CE-10EC-5161-3ABC-E3F7767DB2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51468" y="6590436"/>
            <a:ext cx="3676651" cy="2757488"/>
          </a:xfrm>
          <a:prstGeom prst="rect">
            <a:avLst/>
          </a:prstGeom>
        </p:spPr>
      </p:pic>
      <p:sp>
        <p:nvSpPr>
          <p:cNvPr id="20" name="AutoShape 2" descr="A person standing in front of a large screen&#10;&#10;Description automatically generated">
            <a:extLst>
              <a:ext uri="{FF2B5EF4-FFF2-40B4-BE49-F238E27FC236}">
                <a16:creationId xmlns:a16="http://schemas.microsoft.com/office/drawing/2014/main" id="{3C8B53BA-44C3-2EBD-EA60-90E05662509D}"/>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4" descr="A person standing in front of a large screen&#10;&#10;Description automatically generated">
            <a:extLst>
              <a:ext uri="{FF2B5EF4-FFF2-40B4-BE49-F238E27FC236}">
                <a16:creationId xmlns:a16="http://schemas.microsoft.com/office/drawing/2014/main" id="{55B69CA5-99B2-A64F-6EAB-010F5723B4FE}"/>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 name="Picture 22" descr="A person standing in front of a large screen&#10;&#10;Description automatically generated">
            <a:extLst>
              <a:ext uri="{FF2B5EF4-FFF2-40B4-BE49-F238E27FC236}">
                <a16:creationId xmlns:a16="http://schemas.microsoft.com/office/drawing/2014/main" id="{863DC735-842F-E7F3-1FB7-F67663C54F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7827" y="6909565"/>
            <a:ext cx="5220938" cy="2438359"/>
          </a:xfrm>
          <a:prstGeom prst="rect">
            <a:avLst/>
          </a:prstGeom>
        </p:spPr>
      </p:pic>
      <p:pic>
        <p:nvPicPr>
          <p:cNvPr id="25" name="Picture 24" descr="A person standing in front of a large screen&#10;&#10;Description automatically generated">
            <a:extLst>
              <a:ext uri="{FF2B5EF4-FFF2-40B4-BE49-F238E27FC236}">
                <a16:creationId xmlns:a16="http://schemas.microsoft.com/office/drawing/2014/main" id="{725DEC8E-DC91-BC01-A271-CE85557BF5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9957"/>
          <a:stretch/>
        </p:blipFill>
        <p:spPr>
          <a:xfrm>
            <a:off x="5957534" y="5088383"/>
            <a:ext cx="4749467" cy="4259541"/>
          </a:xfrm>
          <a:prstGeom prst="rect">
            <a:avLst/>
          </a:prstGeom>
        </p:spPr>
      </p:pic>
    </p:spTree>
    <p:extLst>
      <p:ext uri="{BB962C8B-B14F-4D97-AF65-F5344CB8AC3E}">
        <p14:creationId xmlns:p14="http://schemas.microsoft.com/office/powerpoint/2010/main" val="2458858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7817C34-7EB4-1788-54DA-0B67DFBC6F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498" t="1664" r="18854" b="2318"/>
          <a:stretch>
            <a:fillRect/>
          </a:stretch>
        </p:blipFill>
        <p:spPr>
          <a:xfrm rot="5400000">
            <a:off x="3893815" y="-3952426"/>
            <a:ext cx="10441759" cy="18346612"/>
          </a:xfrm>
          <a:prstGeom prst="rect">
            <a:avLst/>
          </a:prstGeom>
        </p:spPr>
      </p:pic>
      <p:pic>
        <p:nvPicPr>
          <p:cNvPr id="5" name="Picture 4" descr="A poster for a support town hall&#10;&#10;Description automatically generated">
            <a:extLst>
              <a:ext uri="{FF2B5EF4-FFF2-40B4-BE49-F238E27FC236}">
                <a16:creationId xmlns:a16="http://schemas.microsoft.com/office/drawing/2014/main" id="{D073F470-653D-2FD3-1726-F9D28CFB7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9333" y="0"/>
            <a:ext cx="6283743" cy="10441760"/>
          </a:xfrm>
          <a:prstGeom prst="rect">
            <a:avLst/>
          </a:prstGeom>
        </p:spPr>
      </p:pic>
      <p:sp>
        <p:nvSpPr>
          <p:cNvPr id="7" name="TextBox 6">
            <a:extLst>
              <a:ext uri="{FF2B5EF4-FFF2-40B4-BE49-F238E27FC236}">
                <a16:creationId xmlns:a16="http://schemas.microsoft.com/office/drawing/2014/main" id="{90447AE0-7EC9-9829-78CE-D442FCE221F1}"/>
              </a:ext>
            </a:extLst>
          </p:cNvPr>
          <p:cNvSpPr txBox="1"/>
          <p:nvPr/>
        </p:nvSpPr>
        <p:spPr>
          <a:xfrm>
            <a:off x="452556" y="2708204"/>
            <a:ext cx="9746474" cy="594008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The VPR Office recently hired Kiki </a:t>
            </a:r>
            <a:r>
              <a:rPr kumimoji="0" lang="en-US" sz="2400" b="0" i="0" u="none" strike="noStrike" kern="1200" cap="none" spc="0" normalizeH="0" baseline="0" noProof="0" dirty="0" err="1">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Karahalios</a:t>
            </a:r>
            <a:r>
              <a:rPr kumimoji="0" lang="en-US" sz="2400" b="0" i="0" u="none" strike="noStrike" kern="1200" cap="none" spc="0" normalizeH="0" baseline="0" noProof="0" dirty="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Grant Specialist, to provide research writing support, workshopping, and training opportunities for faculty. </a:t>
            </a:r>
            <a:r>
              <a:rPr lang="en-US" sz="2400" dirty="0">
                <a:solidFill>
                  <a:srgbClr val="E7E6E6">
                    <a:lumMod val="25000"/>
                  </a:srgbClr>
                </a:solidFill>
                <a:latin typeface="Open Sans" panose="020B0606030504020204" pitchFamily="34" charset="0"/>
                <a:ea typeface="Open Sans" panose="020B0606030504020204" pitchFamily="34" charset="0"/>
                <a:cs typeface="Open Sans" panose="020B0606030504020204" pitchFamily="34" charset="0"/>
              </a:rPr>
              <a:t>This effort will:</a:t>
            </a:r>
          </a:p>
          <a:p>
            <a:pPr marR="0" lvl="0" algn="just"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Arial" panose="020B0604020202020204" pitchFamily="34" charset="0"/>
              <a:buChar char="•"/>
              <a:defRPr/>
            </a:pPr>
            <a:r>
              <a:rPr kumimoji="0" lang="en-US" sz="2400" b="0" i="0" u="none" strike="noStrike" kern="1200" cap="none" spc="0" normalizeH="0" baseline="0" noProof="0" dirty="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Support faculty in reviewing and editing research narratives for external funding, fellowship, and award opportunities. </a:t>
            </a:r>
          </a:p>
          <a:p>
            <a:pPr marL="342900" lvl="0" indent="-342900" algn="just">
              <a:buFont typeface="Arial" panose="020B0604020202020204" pitchFamily="34" charset="0"/>
              <a:buChar char="•"/>
              <a:defRPr/>
            </a:pPr>
            <a:r>
              <a:rPr lang="en-US" sz="2400" dirty="0">
                <a:solidFill>
                  <a:srgbClr val="E7E6E6">
                    <a:lumMod val="25000"/>
                  </a:srgbClr>
                </a:solidFill>
                <a:latin typeface="Open Sans" panose="020B0606030504020204" pitchFamily="34" charset="0"/>
                <a:ea typeface="Open Sans" panose="020B0606030504020204" pitchFamily="34" charset="0"/>
                <a:cs typeface="Open Sans" panose="020B0606030504020204" pitchFamily="34" charset="0"/>
              </a:rPr>
              <a:t>Strengthen grant applications through editing and style support services. </a:t>
            </a:r>
          </a:p>
          <a:p>
            <a:pPr marL="342900" lvl="0" indent="-342900" algn="just">
              <a:buFont typeface="Arial" panose="020B0604020202020204" pitchFamily="34" charset="0"/>
              <a:buChar char="•"/>
              <a:defRPr/>
            </a:pPr>
            <a:r>
              <a:rPr lang="en-US" sz="2400" dirty="0">
                <a:solidFill>
                  <a:srgbClr val="E7E6E6">
                    <a:lumMod val="25000"/>
                  </a:srgbClr>
                </a:solidFill>
                <a:latin typeface="Open Sans" panose="020B0606030504020204" pitchFamily="34" charset="0"/>
                <a:ea typeface="Open Sans" panose="020B0606030504020204" pitchFamily="34" charset="0"/>
                <a:cs typeface="Open Sans" panose="020B0606030504020204" pitchFamily="34" charset="0"/>
              </a:rPr>
              <a:t>Help the </a:t>
            </a:r>
            <a:r>
              <a:rPr lang="en-US" sz="2400" dirty="0" err="1">
                <a:solidFill>
                  <a:srgbClr val="E7E6E6">
                    <a:lumMod val="25000"/>
                  </a:srgbClr>
                </a:solidFill>
                <a:latin typeface="Open Sans" panose="020B0606030504020204" pitchFamily="34" charset="0"/>
                <a:ea typeface="Open Sans" panose="020B0606030504020204" pitchFamily="34" charset="0"/>
                <a:cs typeface="Open Sans" panose="020B0606030504020204" pitchFamily="34" charset="0"/>
              </a:rPr>
              <a:t>UofU</a:t>
            </a:r>
            <a:r>
              <a:rPr lang="en-US" sz="2400" dirty="0">
                <a:solidFill>
                  <a:srgbClr val="E7E6E6">
                    <a:lumMod val="25000"/>
                  </a:srgbClr>
                </a:solidFill>
                <a:latin typeface="Open Sans" panose="020B0606030504020204" pitchFamily="34" charset="0"/>
                <a:ea typeface="Open Sans" panose="020B0606030504020204" pitchFamily="34" charset="0"/>
                <a:cs typeface="Open Sans" panose="020B0606030504020204" pitchFamily="34" charset="0"/>
              </a:rPr>
              <a:t> obtain funding by creating and enhancing writing education, training, and best practices for grant applications.</a:t>
            </a:r>
          </a:p>
          <a:p>
            <a:pPr marL="342900" lvl="0" indent="-342900" algn="just">
              <a:buFont typeface="Arial" panose="020B0604020202020204" pitchFamily="34" charset="0"/>
              <a:buChar char="•"/>
              <a:defRPr/>
            </a:pPr>
            <a:r>
              <a:rPr lang="en-US" sz="2400" dirty="0">
                <a:solidFill>
                  <a:srgbClr val="E7E6E6">
                    <a:lumMod val="25000"/>
                  </a:srgbClr>
                </a:solidFill>
                <a:latin typeface="Open Sans" panose="020B0606030504020204" pitchFamily="34" charset="0"/>
                <a:ea typeface="Open Sans" panose="020B0606030504020204" pitchFamily="34" charset="0"/>
                <a:cs typeface="Open Sans" panose="020B0606030504020204" pitchFamily="34" charset="0"/>
              </a:rPr>
              <a:t>Build a culture of top-tier writing practices through ongoing peer-to-peer support, workshopping, and feedback on faculty writing trends.</a:t>
            </a:r>
          </a:p>
          <a:p>
            <a:pPr marL="342900" lvl="0" indent="-342900">
              <a:buFont typeface="Arial" panose="020B0604020202020204" pitchFamily="34" charset="0"/>
              <a:buChar char="•"/>
              <a:defRPr/>
            </a:pPr>
            <a:endParaRPr lang="en-US" sz="2000" dirty="0">
              <a:solidFill>
                <a:srgbClr val="E7E6E6">
                  <a:lumMod val="25000"/>
                </a:srgbClr>
              </a:solidFill>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endParaRPr>
          </a:p>
        </p:txBody>
      </p:sp>
      <p:pic>
        <p:nvPicPr>
          <p:cNvPr id="11" name="Picture 10" descr="A person standing in front of a large screen&#10;&#10;Description automatically generated">
            <a:extLst>
              <a:ext uri="{FF2B5EF4-FFF2-40B4-BE49-F238E27FC236}">
                <a16:creationId xmlns:a16="http://schemas.microsoft.com/office/drawing/2014/main" id="{A2D45108-9A92-0D68-BE5A-1A3C9DD8A6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3261"/>
          <a:stretch/>
        </p:blipFill>
        <p:spPr>
          <a:xfrm>
            <a:off x="3647626" y="7652609"/>
            <a:ext cx="4991100" cy="2872580"/>
          </a:xfrm>
          <a:prstGeom prst="rect">
            <a:avLst/>
          </a:prstGeom>
        </p:spPr>
      </p:pic>
      <p:pic>
        <p:nvPicPr>
          <p:cNvPr id="14" name="Picture 4" descr="Paper Editing Services by Professional Editors | Wordvice">
            <a:extLst>
              <a:ext uri="{FF2B5EF4-FFF2-40B4-BE49-F238E27FC236}">
                <a16:creationId xmlns:a16="http://schemas.microsoft.com/office/drawing/2014/main" id="{CC6D6BCA-01FE-445B-1579-7DF318D67D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37014" y="7823373"/>
            <a:ext cx="3220060" cy="2531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A logo with red text&#10;&#10;Description automatically generated">
            <a:extLst>
              <a:ext uri="{FF2B5EF4-FFF2-40B4-BE49-F238E27FC236}">
                <a16:creationId xmlns:a16="http://schemas.microsoft.com/office/drawing/2014/main" id="{8A9D0B30-CF19-C3A8-38FD-4C6870D380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333" y="-42634"/>
            <a:ext cx="7192242" cy="2545794"/>
          </a:xfrm>
          <a:prstGeom prst="rect">
            <a:avLst/>
          </a:prstGeom>
        </p:spPr>
      </p:pic>
    </p:spTree>
    <p:extLst>
      <p:ext uri="{BB962C8B-B14F-4D97-AF65-F5344CB8AC3E}">
        <p14:creationId xmlns:p14="http://schemas.microsoft.com/office/powerpoint/2010/main" val="1835782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robotic arm with red text&#10;&#10;Description automatically generated">
            <a:extLst>
              <a:ext uri="{FF2B5EF4-FFF2-40B4-BE49-F238E27FC236}">
                <a16:creationId xmlns:a16="http://schemas.microsoft.com/office/drawing/2014/main" id="{D0BA7187-707B-8937-3FCF-B4932B7E5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95300"/>
            <a:ext cx="8638737" cy="2895600"/>
          </a:xfrm>
          <a:prstGeom prst="rect">
            <a:avLst/>
          </a:prstGeom>
        </p:spPr>
      </p:pic>
      <p:sp>
        <p:nvSpPr>
          <p:cNvPr id="3" name="TextBox 2">
            <a:extLst>
              <a:ext uri="{FF2B5EF4-FFF2-40B4-BE49-F238E27FC236}">
                <a16:creationId xmlns:a16="http://schemas.microsoft.com/office/drawing/2014/main" id="{4BB7922B-8DF8-CC4B-FA64-D53B3A9F8395}"/>
              </a:ext>
            </a:extLst>
          </p:cNvPr>
          <p:cNvSpPr txBox="1"/>
          <p:nvPr/>
        </p:nvSpPr>
        <p:spPr>
          <a:xfrm>
            <a:off x="8397945" y="2229661"/>
            <a:ext cx="9567672" cy="830997"/>
          </a:xfrm>
          <a:prstGeom prst="rect">
            <a:avLst/>
          </a:prstGeom>
          <a:noFill/>
        </p:spPr>
        <p:txBody>
          <a:bodyPr wrap="square">
            <a:spAutoFit/>
          </a:bodyPr>
          <a:lstStyle/>
          <a:p>
            <a:r>
              <a:rPr lang="en-US" sz="2400" b="0" i="0" dirty="0">
                <a:solidFill>
                  <a:srgbClr val="47494A"/>
                </a:solidFill>
                <a:effectLst/>
                <a:latin typeface="Source Sans Pro" panose="020B0503030403020204" pitchFamily="34" charset="0"/>
              </a:rPr>
              <a:t>The AVPR supports research translation by cultivating relationships with industry and supporting research translation grants (e.g., SBIR/STTR). </a:t>
            </a:r>
            <a:endParaRPr lang="en-US" sz="2400" dirty="0"/>
          </a:p>
        </p:txBody>
      </p:sp>
      <p:pic>
        <p:nvPicPr>
          <p:cNvPr id="5" name="Picture 4" descr="A group of people sitting in chairs in a hangar&#10;&#10;Description automatically generated">
            <a:extLst>
              <a:ext uri="{FF2B5EF4-FFF2-40B4-BE49-F238E27FC236}">
                <a16:creationId xmlns:a16="http://schemas.microsoft.com/office/drawing/2014/main" id="{E76E2414-C758-5BE0-13C4-0A865695F7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38"/>
          <a:stretch/>
        </p:blipFill>
        <p:spPr>
          <a:xfrm>
            <a:off x="0" y="4801967"/>
            <a:ext cx="9144000" cy="4654404"/>
          </a:xfrm>
          <a:prstGeom prst="rect">
            <a:avLst/>
          </a:prstGeom>
        </p:spPr>
      </p:pic>
      <p:pic>
        <p:nvPicPr>
          <p:cNvPr id="7" name="Picture 6" descr="A person standing in front of a large screen&#10;&#10;Description automatically generated">
            <a:extLst>
              <a:ext uri="{FF2B5EF4-FFF2-40B4-BE49-F238E27FC236}">
                <a16:creationId xmlns:a16="http://schemas.microsoft.com/office/drawing/2014/main" id="{A5BE06FA-6CE8-AD7F-D0E9-2D6B123651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77"/>
          <a:stretch/>
        </p:blipFill>
        <p:spPr>
          <a:xfrm>
            <a:off x="9144001" y="4801967"/>
            <a:ext cx="9144000" cy="4654403"/>
          </a:xfrm>
          <a:prstGeom prst="rect">
            <a:avLst/>
          </a:prstGeom>
        </p:spPr>
      </p:pic>
    </p:spTree>
    <p:extLst>
      <p:ext uri="{BB962C8B-B14F-4D97-AF65-F5344CB8AC3E}">
        <p14:creationId xmlns:p14="http://schemas.microsoft.com/office/powerpoint/2010/main" val="797612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498" t="1664" r="18854" b="2318"/>
          <a:stretch>
            <a:fillRect/>
          </a:stretch>
        </p:blipFill>
        <p:spPr>
          <a:xfrm rot="5400000">
            <a:off x="3923121" y="-4029806"/>
            <a:ext cx="10441759" cy="18346612"/>
          </a:xfrm>
          <a:prstGeom prst="rect">
            <a:avLst/>
          </a:prstGeom>
        </p:spPr>
      </p:pic>
      <p:sp>
        <p:nvSpPr>
          <p:cNvPr id="4" name="Title 1">
            <a:extLst>
              <a:ext uri="{FF2B5EF4-FFF2-40B4-BE49-F238E27FC236}">
                <a16:creationId xmlns:a16="http://schemas.microsoft.com/office/drawing/2014/main" id="{239D0331-0516-AD1B-52DA-6561318E7E66}"/>
              </a:ext>
            </a:extLst>
          </p:cNvPr>
          <p:cNvSpPr txBox="1">
            <a:spLocks/>
          </p:cNvSpPr>
          <p:nvPr/>
        </p:nvSpPr>
        <p:spPr>
          <a:xfrm>
            <a:off x="-29306" y="3737763"/>
            <a:ext cx="18346613" cy="1988345"/>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lang="en-US" b="1" dirty="0">
                <a:solidFill>
                  <a:srgbClr val="C00000"/>
                </a:solidFill>
                <a:latin typeface="Times New Roman" charset="0"/>
                <a:cs typeface="Times New Roman" charset="0"/>
              </a:rPr>
              <a:t>One Utah Activities</a:t>
            </a:r>
            <a:endParaRPr kumimoji="0" lang="en-US" sz="6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140452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498" t="1664" r="18854" b="2318"/>
          <a:stretch>
            <a:fillRect/>
          </a:stretch>
        </p:blipFill>
        <p:spPr>
          <a:xfrm rot="5400000">
            <a:off x="3952426" y="-3971966"/>
            <a:ext cx="10441759" cy="18346612"/>
          </a:xfrm>
          <a:prstGeom prst="rect">
            <a:avLst/>
          </a:prstGeom>
        </p:spPr>
      </p:pic>
      <p:pic>
        <p:nvPicPr>
          <p:cNvPr id="5" name="Picture 4" descr="A red and grey text on a black background&#10;&#10;Description automatically generated">
            <a:extLst>
              <a:ext uri="{FF2B5EF4-FFF2-40B4-BE49-F238E27FC236}">
                <a16:creationId xmlns:a16="http://schemas.microsoft.com/office/drawing/2014/main" id="{0721528B-245A-219B-A425-B5597EBFD0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804" y="3446556"/>
            <a:ext cx="11530028" cy="3022824"/>
          </a:xfrm>
          <a:prstGeom prst="rect">
            <a:avLst/>
          </a:prstGeom>
        </p:spPr>
      </p:pic>
    </p:spTree>
    <p:extLst>
      <p:ext uri="{BB962C8B-B14F-4D97-AF65-F5344CB8AC3E}">
        <p14:creationId xmlns:p14="http://schemas.microsoft.com/office/powerpoint/2010/main" val="143305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1" name="Rectangle 230">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reeform: Shape 231">
            <a:extLst>
              <a:ext uri="{FF2B5EF4-FFF2-40B4-BE49-F238E27FC236}">
                <a16:creationId xmlns:a16="http://schemas.microsoft.com/office/drawing/2014/main" id="{627FF48C-AF46-4D52-998F-ED0BDDEEF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858500" cy="10287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331D45D9-EE13-B697-428A-064089429EE9}"/>
              </a:ext>
            </a:extLst>
          </p:cNvPr>
          <p:cNvSpPr txBox="1"/>
          <p:nvPr/>
        </p:nvSpPr>
        <p:spPr>
          <a:xfrm>
            <a:off x="342833" y="365138"/>
            <a:ext cx="9242086" cy="7919448"/>
          </a:xfrm>
          <a:prstGeom prst="rect">
            <a:avLst/>
          </a:prstGeom>
        </p:spPr>
        <p:txBody>
          <a:bodyPr vert="horz" lIns="91440" tIns="45720" rIns="91440" bIns="45720" rtlCol="0">
            <a:normAutofit fontScale="47500" lnSpcReduction="20000"/>
          </a:bodyPr>
          <a:lstStyle/>
          <a:p>
            <a:pPr algn="just">
              <a:lnSpc>
                <a:spcPct val="90000"/>
              </a:lnSpc>
              <a:spcAft>
                <a:spcPts val="600"/>
              </a:spcAft>
            </a:pPr>
            <a:r>
              <a:rPr lang="en-US" sz="4400" b="1" i="0" dirty="0">
                <a:effectLst/>
              </a:rPr>
              <a:t>1U4U Seed Grant Program</a:t>
            </a:r>
            <a:endParaRPr lang="en-US" sz="4400" dirty="0"/>
          </a:p>
          <a:p>
            <a:pPr algn="just">
              <a:lnSpc>
                <a:spcPct val="90000"/>
              </a:lnSpc>
              <a:spcAft>
                <a:spcPts val="600"/>
              </a:spcAft>
            </a:pPr>
            <a:r>
              <a:rPr lang="en-US" sz="4400" b="0" i="0" dirty="0">
                <a:effectLst/>
              </a:rPr>
              <a:t>The 2024 1U4U topic </a:t>
            </a:r>
            <a:r>
              <a:rPr lang="en-US" sz="4400" dirty="0"/>
              <a:t>was: </a:t>
            </a:r>
            <a:r>
              <a:rPr lang="en-US" sz="4400" b="0" i="0" dirty="0">
                <a:effectLst/>
              </a:rPr>
              <a:t>“The Future of Sustainability.” Sustainability is achieved whenever the needs of the present can be met without sacrificing the needs of future generations.  At the University of Utah, faculty have engaged sustainability across a wide range of domains, including environmental, social, communal, health, economic, technical, and legal. Indeed, sustainability is a foundational goal that cuts across multiple topics (e.g., healthcare, water, energy, wildfire, critical minerals, education, food security). </a:t>
            </a:r>
          </a:p>
          <a:p>
            <a:pPr algn="just">
              <a:lnSpc>
                <a:spcPct val="90000"/>
              </a:lnSpc>
              <a:spcAft>
                <a:spcPts val="600"/>
              </a:spcAft>
            </a:pPr>
            <a:endParaRPr lang="en-US" sz="4400" b="0" i="0" dirty="0">
              <a:effectLst/>
            </a:endParaRPr>
          </a:p>
          <a:p>
            <a:pPr algn="just">
              <a:lnSpc>
                <a:spcPct val="90000"/>
              </a:lnSpc>
              <a:spcAft>
                <a:spcPts val="600"/>
              </a:spcAft>
            </a:pPr>
            <a:r>
              <a:rPr lang="en-US" sz="4400" b="0" i="0" dirty="0">
                <a:effectLst/>
              </a:rPr>
              <a:t>The theme of the FY25 program is “Women Across the Lifespan: Health, Technology, &amp; Society.” Research projects should focus on expanding knowledge of women across their lifespans, which includes the study and analysis of issues specific to women, issue that disproportionately impact women, and issue that affect women differently. The goal is to pioneer the next generation of discoveries across a wide range of intellectual domains and areas of inquiry. </a:t>
            </a:r>
          </a:p>
          <a:p>
            <a:pPr algn="just">
              <a:lnSpc>
                <a:spcPct val="90000"/>
              </a:lnSpc>
              <a:spcAft>
                <a:spcPts val="600"/>
              </a:spcAft>
            </a:pPr>
            <a:endParaRPr lang="en-US" sz="4400" b="0" i="0" dirty="0">
              <a:effectLst/>
            </a:endParaRPr>
          </a:p>
          <a:p>
            <a:pPr algn="just">
              <a:lnSpc>
                <a:spcPct val="90000"/>
              </a:lnSpc>
              <a:spcAft>
                <a:spcPts val="600"/>
              </a:spcAft>
            </a:pPr>
            <a:r>
              <a:rPr lang="en-US" sz="4400" b="0" i="0" dirty="0">
                <a:effectLst/>
              </a:rPr>
              <a:t>The 1U4U theme is identified each year by the SVPs based on feedback from two research councils: the One Utah Research Council (OURC) and the Health Sciences Research Council (HSRC). Faculty interested in shaping future themes should reach out to their representatives on one or both councils. </a:t>
            </a:r>
          </a:p>
          <a:p>
            <a:pPr algn="just">
              <a:lnSpc>
                <a:spcPct val="90000"/>
              </a:lnSpc>
              <a:spcAft>
                <a:spcPts val="600"/>
              </a:spcAft>
            </a:pPr>
            <a:endParaRPr lang="en-US" sz="4400" dirty="0"/>
          </a:p>
          <a:p>
            <a:pPr algn="just">
              <a:lnSpc>
                <a:spcPct val="90000"/>
              </a:lnSpc>
              <a:spcAft>
                <a:spcPts val="600"/>
              </a:spcAft>
            </a:pPr>
            <a:endParaRPr lang="en-US" sz="4400" b="0" i="0" dirty="0">
              <a:effectLst/>
            </a:endParaRPr>
          </a:p>
          <a:p>
            <a:pPr algn="just">
              <a:lnSpc>
                <a:spcPct val="90000"/>
              </a:lnSpc>
              <a:spcAft>
                <a:spcPts val="600"/>
              </a:spcAft>
            </a:pPr>
            <a:r>
              <a:rPr lang="en-US" sz="4400" b="0" i="0" dirty="0">
                <a:solidFill>
                  <a:srgbClr val="242424"/>
                </a:solidFill>
                <a:effectLst/>
                <a:latin typeface="Aptos Display" panose="020B0004020202020204" pitchFamily="34" charset="0"/>
              </a:rPr>
              <a:t>Full details (guidelines, eligibility, etc.) and application link for the FY25 program are provided on the</a:t>
            </a:r>
            <a:r>
              <a:rPr lang="en-US" sz="4400" b="1" i="0" dirty="0">
                <a:solidFill>
                  <a:srgbClr val="C00000"/>
                </a:solidFill>
                <a:effectLst/>
                <a:latin typeface="Aptos Display" panose="020B0004020202020204" pitchFamily="34" charset="0"/>
              </a:rPr>
              <a:t> </a:t>
            </a:r>
            <a:r>
              <a:rPr lang="en-US" sz="4400" b="1" i="0" u="sng" dirty="0">
                <a:solidFill>
                  <a:srgbClr val="C00000"/>
                </a:solidFill>
                <a:effectLst/>
                <a:latin typeface="Aptos Display" panose="020B0004020202020204" pitchFamily="34" charset="0"/>
                <a:hlinkClick r:id="rId2"/>
              </a:rPr>
              <a:t>program webpage</a:t>
            </a:r>
            <a:r>
              <a:rPr lang="en-US" sz="4400" b="0" i="0" dirty="0">
                <a:solidFill>
                  <a:srgbClr val="C00000"/>
                </a:solidFill>
                <a:effectLst/>
                <a:latin typeface="Aptos Display" panose="020B0004020202020204" pitchFamily="34" charset="0"/>
              </a:rPr>
              <a:t>. </a:t>
            </a:r>
            <a:r>
              <a:rPr lang="en-US" sz="4400" b="1" i="0" dirty="0">
                <a:solidFill>
                  <a:srgbClr val="242424"/>
                </a:solidFill>
                <a:effectLst/>
                <a:latin typeface="Aptos Display" panose="020B0004020202020204" pitchFamily="34" charset="0"/>
              </a:rPr>
              <a:t>FY25 applications are due on or before 11:59pm on Thursday, February 27</a:t>
            </a:r>
            <a:r>
              <a:rPr lang="en-US" sz="4400" b="1" i="0" baseline="30000" dirty="0">
                <a:solidFill>
                  <a:srgbClr val="242424"/>
                </a:solidFill>
                <a:effectLst/>
                <a:latin typeface="Aptos Display" panose="020B0004020202020204" pitchFamily="34" charset="0"/>
              </a:rPr>
              <a:t>th</a:t>
            </a:r>
            <a:r>
              <a:rPr lang="en-US" sz="4400" b="1" i="0" dirty="0">
                <a:solidFill>
                  <a:srgbClr val="242424"/>
                </a:solidFill>
                <a:effectLst/>
                <a:latin typeface="Aptos Display" panose="020B0004020202020204" pitchFamily="34" charset="0"/>
              </a:rPr>
              <a:t>, 2025.</a:t>
            </a:r>
            <a:endParaRPr lang="en-US" sz="4400" b="0" i="0" dirty="0">
              <a:effectLst/>
            </a:endParaRPr>
          </a:p>
          <a:p>
            <a:pPr algn="just">
              <a:lnSpc>
                <a:spcPct val="90000"/>
              </a:lnSpc>
              <a:spcAft>
                <a:spcPts val="600"/>
              </a:spcAft>
            </a:pPr>
            <a:endParaRPr lang="en-US" sz="4400" dirty="0"/>
          </a:p>
          <a:p>
            <a:pPr algn="just">
              <a:lnSpc>
                <a:spcPct val="90000"/>
              </a:lnSpc>
              <a:spcAft>
                <a:spcPts val="600"/>
              </a:spcAft>
            </a:pPr>
            <a:endParaRPr lang="en-US" sz="4400" b="0" i="0" dirty="0">
              <a:effectLst/>
            </a:endParaRPr>
          </a:p>
          <a:p>
            <a:pPr algn="just">
              <a:lnSpc>
                <a:spcPct val="90000"/>
              </a:lnSpc>
              <a:spcAft>
                <a:spcPts val="600"/>
              </a:spcAft>
            </a:pPr>
            <a:endParaRPr lang="en-US" sz="4400" b="0" i="0" dirty="0">
              <a:effectLst/>
            </a:endParaRPr>
          </a:p>
          <a:p>
            <a:pPr>
              <a:lnSpc>
                <a:spcPct val="90000"/>
              </a:lnSpc>
              <a:spcAft>
                <a:spcPts val="600"/>
              </a:spcAft>
            </a:pPr>
            <a:endParaRPr lang="en-US" sz="2100" b="0" i="0" dirty="0">
              <a:effectLst/>
            </a:endParaRPr>
          </a:p>
          <a:p>
            <a:pPr>
              <a:lnSpc>
                <a:spcPct val="90000"/>
              </a:lnSpc>
              <a:spcAft>
                <a:spcPts val="600"/>
              </a:spcAft>
            </a:pPr>
            <a:endParaRPr lang="en-US" sz="2100" dirty="0"/>
          </a:p>
          <a:p>
            <a:pPr>
              <a:lnSpc>
                <a:spcPct val="90000"/>
              </a:lnSpc>
              <a:spcAft>
                <a:spcPts val="600"/>
              </a:spcAft>
            </a:pPr>
            <a:endParaRPr lang="en-US" sz="2100" b="0" i="0" dirty="0">
              <a:effectLst/>
            </a:endParaRPr>
          </a:p>
          <a:p>
            <a:pPr>
              <a:lnSpc>
                <a:spcPct val="90000"/>
              </a:lnSpc>
              <a:spcAft>
                <a:spcPts val="600"/>
              </a:spcAft>
            </a:pPr>
            <a:endParaRPr lang="en-US" sz="2100" dirty="0"/>
          </a:p>
        </p:txBody>
      </p:sp>
      <p:pic>
        <p:nvPicPr>
          <p:cNvPr id="2" name="Picture 1" descr="A red and grey text on a black background&#10;&#10;Description automatically generated">
            <a:extLst>
              <a:ext uri="{FF2B5EF4-FFF2-40B4-BE49-F238E27FC236}">
                <a16:creationId xmlns:a16="http://schemas.microsoft.com/office/drawing/2014/main" id="{3DF9D354-3B62-C169-FE54-968B4BE19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4374" y="6896100"/>
            <a:ext cx="9557752" cy="2508908"/>
          </a:xfrm>
          <a:prstGeom prst="rect">
            <a:avLst/>
          </a:prstGeom>
        </p:spPr>
      </p:pic>
      <p:pic>
        <p:nvPicPr>
          <p:cNvPr id="5" name="Picture 4" descr="A person's head with many people in the shape of a head&#10;&#10;Description automatically generated">
            <a:extLst>
              <a:ext uri="{FF2B5EF4-FFF2-40B4-BE49-F238E27FC236}">
                <a16:creationId xmlns:a16="http://schemas.microsoft.com/office/drawing/2014/main" id="{6F914F9D-EFE3-900B-4787-F7FF650B39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0423" y="365138"/>
            <a:ext cx="6764744" cy="5225765"/>
          </a:xfrm>
          <a:prstGeom prst="rect">
            <a:avLst/>
          </a:prstGeom>
        </p:spPr>
      </p:pic>
    </p:spTree>
    <p:extLst>
      <p:ext uri="{BB962C8B-B14F-4D97-AF65-F5344CB8AC3E}">
        <p14:creationId xmlns:p14="http://schemas.microsoft.com/office/powerpoint/2010/main" val="1818729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54528" cy="10287000"/>
            <a:chOff x="0" y="0"/>
            <a:chExt cx="146049" cy="2709333"/>
          </a:xfrm>
        </p:grpSpPr>
        <p:sp>
          <p:nvSpPr>
            <p:cNvPr id="3" name="Freeform 3"/>
            <p:cNvSpPr/>
            <p:nvPr/>
          </p:nvSpPr>
          <p:spPr>
            <a:xfrm>
              <a:off x="0" y="0"/>
              <a:ext cx="146049" cy="2709333"/>
            </a:xfrm>
            <a:custGeom>
              <a:avLst/>
              <a:gdLst/>
              <a:ahLst/>
              <a:cxnLst/>
              <a:rect l="l" t="t" r="r" b="b"/>
              <a:pathLst>
                <a:path w="146049" h="2709333">
                  <a:moveTo>
                    <a:pt x="0" y="0"/>
                  </a:moveTo>
                  <a:lnTo>
                    <a:pt x="146049" y="0"/>
                  </a:lnTo>
                  <a:lnTo>
                    <a:pt x="146049" y="2709333"/>
                  </a:lnTo>
                  <a:lnTo>
                    <a:pt x="0" y="2709333"/>
                  </a:lnTo>
                  <a:close/>
                </a:path>
              </a:pathLst>
            </a:custGeom>
            <a:solidFill>
              <a:srgbClr val="000000"/>
            </a:solidFill>
          </p:spPr>
          <p:txBody>
            <a:bodyPr/>
            <a:lstStyle/>
            <a:p>
              <a:endParaRPr lang="en-US"/>
            </a:p>
          </p:txBody>
        </p:sp>
        <p:sp>
          <p:nvSpPr>
            <p:cNvPr id="4" name="TextBox 4"/>
            <p:cNvSpPr txBox="1"/>
            <p:nvPr/>
          </p:nvSpPr>
          <p:spPr>
            <a:xfrm>
              <a:off x="0" y="-28575"/>
              <a:ext cx="146049" cy="2737908"/>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3685914" y="0"/>
            <a:ext cx="4114800" cy="10287000"/>
          </a:xfrm>
          <a:custGeom>
            <a:avLst/>
            <a:gdLst/>
            <a:ahLst/>
            <a:cxnLst/>
            <a:rect l="l" t="t" r="r" b="b"/>
            <a:pathLst>
              <a:path w="4114800" h="10287000">
                <a:moveTo>
                  <a:pt x="0" y="0"/>
                </a:moveTo>
                <a:lnTo>
                  <a:pt x="4114800" y="0"/>
                </a:lnTo>
                <a:lnTo>
                  <a:pt x="4114800" y="10287000"/>
                </a:lnTo>
                <a:lnTo>
                  <a:pt x="0" y="10287000"/>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309331" y="1803334"/>
            <a:ext cx="11449435" cy="4347729"/>
          </a:xfrm>
          <a:prstGeom prst="rect">
            <a:avLst/>
          </a:prstGeom>
        </p:spPr>
        <p:txBody>
          <a:bodyPr lIns="0" tIns="0" rIns="0" bIns="0" rtlCol="0" anchor="t">
            <a:spAutoFit/>
          </a:bodyPr>
          <a:lstStyle/>
          <a:p>
            <a:pPr>
              <a:lnSpc>
                <a:spcPts val="3759"/>
              </a:lnSpc>
            </a:pPr>
            <a:r>
              <a:rPr lang="en-US" sz="2506" dirty="0">
                <a:solidFill>
                  <a:srgbClr val="000000"/>
                </a:solidFill>
                <a:latin typeface="Source Sans Pro"/>
              </a:rPr>
              <a:t>The VPR recently explicated a new process for the 1U4U Seed Grant program.</a:t>
            </a:r>
          </a:p>
          <a:p>
            <a:pPr>
              <a:lnSpc>
                <a:spcPts val="3759"/>
              </a:lnSpc>
            </a:pPr>
            <a:endParaRPr lang="en-US" sz="2506" dirty="0">
              <a:solidFill>
                <a:srgbClr val="000000"/>
              </a:solidFill>
              <a:latin typeface="Source Sans Pro"/>
            </a:endParaRPr>
          </a:p>
          <a:p>
            <a:pPr>
              <a:lnSpc>
                <a:spcPts val="3759"/>
              </a:lnSpc>
            </a:pPr>
            <a:r>
              <a:rPr lang="en-US" sz="2506" dirty="0">
                <a:solidFill>
                  <a:srgbClr val="000000"/>
                </a:solidFill>
                <a:latin typeface="Source Sans Pro"/>
              </a:rPr>
              <a:t>It will make the timeline more predictable to facilitate faculty engagement and increase cross-university conversations.</a:t>
            </a:r>
          </a:p>
          <a:p>
            <a:pPr>
              <a:lnSpc>
                <a:spcPts val="3759"/>
              </a:lnSpc>
            </a:pPr>
            <a:endParaRPr lang="en-US" sz="2506" dirty="0">
              <a:solidFill>
                <a:srgbClr val="000000"/>
              </a:solidFill>
              <a:latin typeface="Source Sans Pro"/>
            </a:endParaRPr>
          </a:p>
          <a:p>
            <a:pPr>
              <a:lnSpc>
                <a:spcPts val="3759"/>
              </a:lnSpc>
            </a:pPr>
            <a:r>
              <a:rPr lang="en-US" sz="2506" dirty="0">
                <a:solidFill>
                  <a:srgbClr val="000000"/>
                </a:solidFill>
                <a:latin typeface="Source Sans Pro"/>
              </a:rPr>
              <a:t>The new process articulates activities for both the current cycle and for the next cycle.</a:t>
            </a:r>
          </a:p>
          <a:p>
            <a:pPr>
              <a:lnSpc>
                <a:spcPts val="3759"/>
              </a:lnSpc>
            </a:pPr>
            <a:endParaRPr lang="en-US" sz="2506" dirty="0">
              <a:solidFill>
                <a:srgbClr val="000000"/>
              </a:solidFill>
              <a:latin typeface="Source Sans Pro"/>
            </a:endParaRPr>
          </a:p>
          <a:p>
            <a:pPr>
              <a:lnSpc>
                <a:spcPts val="3759"/>
              </a:lnSpc>
            </a:pPr>
            <a:r>
              <a:rPr lang="en-US" sz="2506" dirty="0">
                <a:solidFill>
                  <a:srgbClr val="000000"/>
                </a:solidFill>
                <a:latin typeface="Source Sans Pro"/>
              </a:rPr>
              <a:t>The idea is to position 1U4U as a catalyst for cross-university conversations. </a:t>
            </a:r>
          </a:p>
          <a:p>
            <a:pPr>
              <a:lnSpc>
                <a:spcPts val="3759"/>
              </a:lnSpc>
            </a:pPr>
            <a:endParaRPr lang="en-US" sz="2506" dirty="0">
              <a:solidFill>
                <a:srgbClr val="000000"/>
              </a:solidFill>
              <a:latin typeface="Source Sans Pro"/>
            </a:endParaRPr>
          </a:p>
        </p:txBody>
      </p:sp>
      <p:sp>
        <p:nvSpPr>
          <p:cNvPr id="8" name="Title 1">
            <a:extLst>
              <a:ext uri="{FF2B5EF4-FFF2-40B4-BE49-F238E27FC236}">
                <a16:creationId xmlns:a16="http://schemas.microsoft.com/office/drawing/2014/main" id="{426C08AA-9580-12AA-8E1A-D58D38EB105F}"/>
              </a:ext>
            </a:extLst>
          </p:cNvPr>
          <p:cNvSpPr txBox="1">
            <a:spLocks/>
          </p:cNvSpPr>
          <p:nvPr/>
        </p:nvSpPr>
        <p:spPr>
          <a:xfrm>
            <a:off x="0" y="649789"/>
            <a:ext cx="12164518" cy="1988345"/>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Times New Roman" charset="0"/>
                <a:ea typeface="Times New Roman" charset="0"/>
                <a:cs typeface="Times New Roman" charset="0"/>
              </a:rPr>
              <a:t>1U4U Seed Grant Program</a:t>
            </a:r>
            <a:endParaRPr kumimoji="0" lang="en-US" sz="6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498" t="1664" r="18854" b="2318"/>
          <a:stretch>
            <a:fillRect/>
          </a:stretch>
        </p:blipFill>
        <p:spPr>
          <a:xfrm rot="5400000">
            <a:off x="3923121" y="-4029806"/>
            <a:ext cx="10441759" cy="18346612"/>
          </a:xfrm>
          <a:prstGeom prst="rect">
            <a:avLst/>
          </a:prstGeom>
        </p:spPr>
      </p:pic>
      <p:sp>
        <p:nvSpPr>
          <p:cNvPr id="4" name="Title 1">
            <a:extLst>
              <a:ext uri="{FF2B5EF4-FFF2-40B4-BE49-F238E27FC236}">
                <a16:creationId xmlns:a16="http://schemas.microsoft.com/office/drawing/2014/main" id="{239D0331-0516-AD1B-52DA-6561318E7E66}"/>
              </a:ext>
            </a:extLst>
          </p:cNvPr>
          <p:cNvSpPr txBox="1">
            <a:spLocks/>
          </p:cNvSpPr>
          <p:nvPr/>
        </p:nvSpPr>
        <p:spPr>
          <a:xfrm>
            <a:off x="-29306" y="3737763"/>
            <a:ext cx="18346613" cy="1988345"/>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lang="en-US" b="1" dirty="0">
                <a:solidFill>
                  <a:srgbClr val="C00000"/>
                </a:solidFill>
                <a:latin typeface="Times New Roman" charset="0"/>
                <a:cs typeface="Times New Roman" charset="0"/>
              </a:rPr>
              <a:t> AVPR Activities</a:t>
            </a:r>
            <a:endParaRPr kumimoji="0" lang="en-US" sz="6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936269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498" t="1664" r="18854" b="2318"/>
          <a:stretch>
            <a:fillRect/>
          </a:stretch>
        </p:blipFill>
        <p:spPr>
          <a:xfrm rot="5400000">
            <a:off x="3952426" y="-3971966"/>
            <a:ext cx="10441759" cy="18346612"/>
          </a:xfrm>
          <a:prstGeom prst="rect">
            <a:avLst/>
          </a:prstGeom>
        </p:spPr>
      </p:pic>
      <p:pic>
        <p:nvPicPr>
          <p:cNvPr id="3" name="Picture 2" descr="A black background with red text&#10;&#10;Description automatically generated">
            <a:extLst>
              <a:ext uri="{FF2B5EF4-FFF2-40B4-BE49-F238E27FC236}">
                <a16:creationId xmlns:a16="http://schemas.microsoft.com/office/drawing/2014/main" id="{A9C33597-9DA7-377F-91D3-18F2475F5075}"/>
              </a:ext>
            </a:extLst>
          </p:cNvPr>
          <p:cNvPicPr>
            <a:picLocks noChangeAspect="1"/>
          </p:cNvPicPr>
          <p:nvPr/>
        </p:nvPicPr>
        <p:blipFill rotWithShape="1">
          <a:blip r:embed="rId4">
            <a:extLst>
              <a:ext uri="{28A0092B-C50C-407E-A947-70E740481C1C}">
                <a14:useLocalDpi xmlns:a14="http://schemas.microsoft.com/office/drawing/2010/main" val="0"/>
              </a:ext>
            </a:extLst>
          </a:blip>
          <a:srcRect l="12022" t="42623" r="26776" b="32240"/>
          <a:stretch/>
        </p:blipFill>
        <p:spPr>
          <a:xfrm>
            <a:off x="5136565" y="3417953"/>
            <a:ext cx="8402664" cy="3451094"/>
          </a:xfrm>
          <a:prstGeom prst="rect">
            <a:avLst/>
          </a:prstGeom>
        </p:spPr>
      </p:pic>
    </p:spTree>
    <p:extLst>
      <p:ext uri="{BB962C8B-B14F-4D97-AF65-F5344CB8AC3E}">
        <p14:creationId xmlns:p14="http://schemas.microsoft.com/office/powerpoint/2010/main" val="1433589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193993B-9B53-EE11-1790-4690384BF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2670" y="2902870"/>
            <a:ext cx="321945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ed and white logo&#10;&#10;Description automatically generated">
            <a:extLst>
              <a:ext uri="{FF2B5EF4-FFF2-40B4-BE49-F238E27FC236}">
                <a16:creationId xmlns:a16="http://schemas.microsoft.com/office/drawing/2014/main" id="{D08700F7-0548-CCC0-E91F-A4BC95623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1034" y="10391"/>
            <a:ext cx="6320765" cy="2743200"/>
          </a:xfrm>
          <a:prstGeom prst="rect">
            <a:avLst/>
          </a:prstGeom>
        </p:spPr>
      </p:pic>
      <p:pic>
        <p:nvPicPr>
          <p:cNvPr id="1028" name="Picture 4">
            <a:extLst>
              <a:ext uri="{FF2B5EF4-FFF2-40B4-BE49-F238E27FC236}">
                <a16:creationId xmlns:a16="http://schemas.microsoft.com/office/drawing/2014/main" id="{81D5C396-268C-9A9E-014B-5088FCDB31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3731" y="7382741"/>
            <a:ext cx="538765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F2752C6-B909-6002-E133-0A3C75599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73022" y="6849341"/>
            <a:ext cx="6019432"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red wings&#10;&#10;Description automatically generated">
            <a:extLst>
              <a:ext uri="{FF2B5EF4-FFF2-40B4-BE49-F238E27FC236}">
                <a16:creationId xmlns:a16="http://schemas.microsoft.com/office/drawing/2014/main" id="{D459F36E-73E8-C029-BEF9-D4777F2D28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78636" y="2753591"/>
            <a:ext cx="5490948" cy="2867850"/>
          </a:xfrm>
          <a:prstGeom prst="rect">
            <a:avLst/>
          </a:prstGeom>
        </p:spPr>
      </p:pic>
      <p:pic>
        <p:nvPicPr>
          <p:cNvPr id="5" name="Picture 4" descr="A blue and white text&#10;&#10;Description automatically generated">
            <a:extLst>
              <a:ext uri="{FF2B5EF4-FFF2-40B4-BE49-F238E27FC236}">
                <a16:creationId xmlns:a16="http://schemas.microsoft.com/office/drawing/2014/main" id="{B7237825-8978-999F-D5D0-7CDB166550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831" y="3408864"/>
            <a:ext cx="6783978" cy="2212577"/>
          </a:xfrm>
          <a:prstGeom prst="rect">
            <a:avLst/>
          </a:prstGeom>
        </p:spPr>
      </p:pic>
      <p:sp>
        <p:nvSpPr>
          <p:cNvPr id="4" name="TextBox 3">
            <a:extLst>
              <a:ext uri="{FF2B5EF4-FFF2-40B4-BE49-F238E27FC236}">
                <a16:creationId xmlns:a16="http://schemas.microsoft.com/office/drawing/2014/main" id="{60247DF6-01B7-1FBC-5C22-50C85E7EAE10}"/>
              </a:ext>
            </a:extLst>
          </p:cNvPr>
          <p:cNvSpPr txBox="1"/>
          <p:nvPr/>
        </p:nvSpPr>
        <p:spPr>
          <a:xfrm>
            <a:off x="1229445" y="960504"/>
            <a:ext cx="2881513" cy="523220"/>
          </a:xfrm>
          <a:prstGeom prst="rect">
            <a:avLst/>
          </a:prstGeom>
          <a:noFill/>
        </p:spPr>
        <p:txBody>
          <a:bodyPr wrap="square" rtlCol="0">
            <a:spAutoFit/>
          </a:bodyPr>
          <a:lstStyle/>
          <a:p>
            <a:r>
              <a:rPr lang="en-US" sz="2800" dirty="0"/>
              <a:t>Learn more </a:t>
            </a:r>
            <a:r>
              <a:rPr lang="en-US" sz="2800" dirty="0">
                <a:hlinkClick r:id="rId8"/>
              </a:rPr>
              <a:t>here</a:t>
            </a:r>
            <a:r>
              <a:rPr lang="en-US" dirty="0"/>
              <a:t>.</a:t>
            </a:r>
          </a:p>
        </p:txBody>
      </p:sp>
    </p:spTree>
    <p:extLst>
      <p:ext uri="{BB962C8B-B14F-4D97-AF65-F5344CB8AC3E}">
        <p14:creationId xmlns:p14="http://schemas.microsoft.com/office/powerpoint/2010/main" val="3158661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for a health and wellness company&#10;&#10;Description automatically generated">
            <a:extLst>
              <a:ext uri="{FF2B5EF4-FFF2-40B4-BE49-F238E27FC236}">
                <a16:creationId xmlns:a16="http://schemas.microsoft.com/office/drawing/2014/main" id="{217A9F70-9491-0260-B812-CA4F142255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96800" y="6784848"/>
            <a:ext cx="4764034" cy="2106172"/>
          </a:xfrm>
          <a:prstGeom prst="rect">
            <a:avLst/>
          </a:prstGeom>
        </p:spPr>
      </p:pic>
      <p:pic>
        <p:nvPicPr>
          <p:cNvPr id="6" name="Picture 5" descr="A logo for a mining company&#10;&#10;Description automatically generated">
            <a:extLst>
              <a:ext uri="{FF2B5EF4-FFF2-40B4-BE49-F238E27FC236}">
                <a16:creationId xmlns:a16="http://schemas.microsoft.com/office/drawing/2014/main" id="{55A94D9B-533A-C670-575B-CDB04D252B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092" y="3166870"/>
            <a:ext cx="4764034" cy="2212853"/>
          </a:xfrm>
          <a:prstGeom prst="rect">
            <a:avLst/>
          </a:prstGeom>
        </p:spPr>
      </p:pic>
      <p:pic>
        <p:nvPicPr>
          <p:cNvPr id="8" name="Picture 7" descr="A house made of vegetables and fruits&#10;&#10;Description automatically generated">
            <a:extLst>
              <a:ext uri="{FF2B5EF4-FFF2-40B4-BE49-F238E27FC236}">
                <a16:creationId xmlns:a16="http://schemas.microsoft.com/office/drawing/2014/main" id="{7FD72483-82DA-A6B0-1373-6C07C28E80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96800" y="3166870"/>
            <a:ext cx="4764034" cy="2212853"/>
          </a:xfrm>
          <a:prstGeom prst="rect">
            <a:avLst/>
          </a:prstGeom>
        </p:spPr>
      </p:pic>
      <p:pic>
        <p:nvPicPr>
          <p:cNvPr id="12" name="Picture 11" descr="A logo for a company&#10;&#10;Description automatically generated">
            <a:extLst>
              <a:ext uri="{FF2B5EF4-FFF2-40B4-BE49-F238E27FC236}">
                <a16:creationId xmlns:a16="http://schemas.microsoft.com/office/drawing/2014/main" id="{22FDD8AE-D652-E5FD-063B-55E1230001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6896100"/>
            <a:ext cx="4764034" cy="2057404"/>
          </a:xfrm>
          <a:prstGeom prst="rect">
            <a:avLst/>
          </a:prstGeom>
        </p:spPr>
      </p:pic>
      <p:pic>
        <p:nvPicPr>
          <p:cNvPr id="14" name="Picture 13" descr="A cartoon character with a tray of smoke&#10;&#10;Description automatically generated">
            <a:extLst>
              <a:ext uri="{FF2B5EF4-FFF2-40B4-BE49-F238E27FC236}">
                <a16:creationId xmlns:a16="http://schemas.microsoft.com/office/drawing/2014/main" id="{D44715A6-B8E5-4BD7-B0FB-672AD3CF44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1983" y="3166870"/>
            <a:ext cx="4764034" cy="2033020"/>
          </a:xfrm>
          <a:prstGeom prst="rect">
            <a:avLst/>
          </a:prstGeom>
        </p:spPr>
      </p:pic>
      <p:pic>
        <p:nvPicPr>
          <p:cNvPr id="16" name="Picture 15" descr="A red and white logo&#10;&#10;Description automatically generated">
            <a:extLst>
              <a:ext uri="{FF2B5EF4-FFF2-40B4-BE49-F238E27FC236}">
                <a16:creationId xmlns:a16="http://schemas.microsoft.com/office/drawing/2014/main" id="{A76D7652-260A-D9AA-F134-12DE401172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1034" y="10391"/>
            <a:ext cx="6320765" cy="2743200"/>
          </a:xfrm>
          <a:prstGeom prst="rect">
            <a:avLst/>
          </a:prstGeom>
        </p:spPr>
      </p:pic>
      <p:pic>
        <p:nvPicPr>
          <p:cNvPr id="3" name="Picture 2" descr="A logo with a rainbow colored feather&#10;&#10;Description automatically generated with medium confidence">
            <a:extLst>
              <a:ext uri="{FF2B5EF4-FFF2-40B4-BE49-F238E27FC236}">
                <a16:creationId xmlns:a16="http://schemas.microsoft.com/office/drawing/2014/main" id="{A0173C62-F9D8-EF09-1776-BC3CD1200B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 y="5600700"/>
            <a:ext cx="6089650" cy="4318000"/>
          </a:xfrm>
          <a:prstGeom prst="rect">
            <a:avLst/>
          </a:prstGeom>
        </p:spPr>
      </p:pic>
      <p:sp>
        <p:nvSpPr>
          <p:cNvPr id="2" name="TextBox 1">
            <a:extLst>
              <a:ext uri="{FF2B5EF4-FFF2-40B4-BE49-F238E27FC236}">
                <a16:creationId xmlns:a16="http://schemas.microsoft.com/office/drawing/2014/main" id="{BB042D83-975D-0706-548B-0B07933977E4}"/>
              </a:ext>
            </a:extLst>
          </p:cNvPr>
          <p:cNvSpPr txBox="1"/>
          <p:nvPr/>
        </p:nvSpPr>
        <p:spPr>
          <a:xfrm>
            <a:off x="1229445" y="960504"/>
            <a:ext cx="2881513" cy="523220"/>
          </a:xfrm>
          <a:prstGeom prst="rect">
            <a:avLst/>
          </a:prstGeom>
          <a:noFill/>
        </p:spPr>
        <p:txBody>
          <a:bodyPr wrap="square" rtlCol="0">
            <a:spAutoFit/>
          </a:bodyPr>
          <a:lstStyle/>
          <a:p>
            <a:r>
              <a:rPr lang="en-US" sz="2800" dirty="0"/>
              <a:t>Learn more </a:t>
            </a:r>
            <a:r>
              <a:rPr lang="en-US" sz="2800" dirty="0">
                <a:hlinkClick r:id="rId9"/>
              </a:rPr>
              <a:t>here</a:t>
            </a:r>
            <a:r>
              <a:rPr lang="en-US" dirty="0"/>
              <a:t>.</a:t>
            </a:r>
          </a:p>
        </p:txBody>
      </p:sp>
    </p:spTree>
    <p:extLst>
      <p:ext uri="{BB962C8B-B14F-4D97-AF65-F5344CB8AC3E}">
        <p14:creationId xmlns:p14="http://schemas.microsoft.com/office/powerpoint/2010/main" val="894887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498" t="1664" r="18854" b="2318"/>
          <a:stretch>
            <a:fillRect/>
          </a:stretch>
        </p:blipFill>
        <p:spPr>
          <a:xfrm rot="5400000">
            <a:off x="3923121" y="-4029806"/>
            <a:ext cx="10441759" cy="18346612"/>
          </a:xfrm>
          <a:prstGeom prst="rect">
            <a:avLst/>
          </a:prstGeom>
        </p:spPr>
      </p:pic>
      <p:sp>
        <p:nvSpPr>
          <p:cNvPr id="4" name="Title 1">
            <a:extLst>
              <a:ext uri="{FF2B5EF4-FFF2-40B4-BE49-F238E27FC236}">
                <a16:creationId xmlns:a16="http://schemas.microsoft.com/office/drawing/2014/main" id="{239D0331-0516-AD1B-52DA-6561318E7E66}"/>
              </a:ext>
            </a:extLst>
          </p:cNvPr>
          <p:cNvSpPr txBox="1">
            <a:spLocks/>
          </p:cNvSpPr>
          <p:nvPr/>
        </p:nvSpPr>
        <p:spPr>
          <a:xfrm>
            <a:off x="-29306" y="3737763"/>
            <a:ext cx="18346613" cy="1988345"/>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lang="en-US" b="1" dirty="0">
                <a:solidFill>
                  <a:srgbClr val="C00000"/>
                </a:solidFill>
                <a:latin typeface="Times New Roman" charset="0"/>
                <a:cs typeface="Times New Roman" charset="0"/>
              </a:rPr>
              <a:t> Upcoming Events</a:t>
            </a:r>
            <a:endParaRPr kumimoji="0" lang="en-US" sz="6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660029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white poster with a hand holding a pen&#10;&#10;Description automatically generated">
            <a:extLst>
              <a:ext uri="{FF2B5EF4-FFF2-40B4-BE49-F238E27FC236}">
                <a16:creationId xmlns:a16="http://schemas.microsoft.com/office/drawing/2014/main" id="{B3708BE8-519C-7B00-3028-9448B9E1A270}"/>
              </a:ext>
            </a:extLst>
          </p:cNvPr>
          <p:cNvPicPr>
            <a:picLocks noChangeAspect="1"/>
          </p:cNvPicPr>
          <p:nvPr/>
        </p:nvPicPr>
        <p:blipFill>
          <a:blip r:embed="rId2">
            <a:extLst>
              <a:ext uri="{28A0092B-C50C-407E-A947-70E740481C1C}">
                <a14:useLocalDpi xmlns:a14="http://schemas.microsoft.com/office/drawing/2010/main" val="0"/>
              </a:ext>
            </a:extLst>
          </a:blip>
          <a:srcRect r="-2" b="1128"/>
          <a:stretch/>
        </p:blipFill>
        <p:spPr>
          <a:xfrm>
            <a:off x="1" y="10"/>
            <a:ext cx="10404585" cy="10286990"/>
          </a:xfrm>
          <a:prstGeom prst="rect">
            <a:avLst/>
          </a:prstGeom>
        </p:spPr>
      </p:pic>
      <p:sp>
        <p:nvSpPr>
          <p:cNvPr id="4" name="TextBox 3">
            <a:extLst>
              <a:ext uri="{FF2B5EF4-FFF2-40B4-BE49-F238E27FC236}">
                <a16:creationId xmlns:a16="http://schemas.microsoft.com/office/drawing/2014/main" id="{4BB19FA6-A94F-76D9-AD07-64BD519A6329}"/>
              </a:ext>
            </a:extLst>
          </p:cNvPr>
          <p:cNvSpPr txBox="1"/>
          <p:nvPr/>
        </p:nvSpPr>
        <p:spPr>
          <a:xfrm>
            <a:off x="11297415" y="2922815"/>
            <a:ext cx="6108842" cy="6342630"/>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b="0" i="1" dirty="0">
                <a:effectLst/>
                <a:latin typeface="Aptos" panose="020B0004020202020204" pitchFamily="34" charset="0"/>
              </a:rPr>
              <a:t>The VPR Writing Bootcamp is a new concept designed to offer time, resources, and writing community for all faculty and researchers applying to external funding organizations. All faculty and researchers are welcome! </a:t>
            </a:r>
          </a:p>
          <a:p>
            <a:pPr>
              <a:lnSpc>
                <a:spcPct val="90000"/>
              </a:lnSpc>
              <a:spcAft>
                <a:spcPts val="600"/>
              </a:spcAft>
            </a:pPr>
            <a:endParaRPr lang="en-US" i="1" dirty="0">
              <a:latin typeface="Aptos" panose="020B0004020202020204" pitchFamily="34" charset="0"/>
            </a:endParaRPr>
          </a:p>
          <a:p>
            <a:pPr>
              <a:lnSpc>
                <a:spcPct val="90000"/>
              </a:lnSpc>
              <a:spcAft>
                <a:spcPts val="600"/>
              </a:spcAft>
            </a:pPr>
            <a:r>
              <a:rPr lang="en-US" b="0" i="1" dirty="0">
                <a:effectLst/>
                <a:latin typeface="Aptos" panose="020B0004020202020204" pitchFamily="34" charset="0"/>
              </a:rPr>
              <a:t>The primary purpose of this event is to reserve dedicated time on your busy calendars to work on your extramural funding proposal. Bring your laptop or writing materials to thoughtfully write, edit, revise, and bolster your proposals in companionship with other campus community members. In addition, Kiki will provide 1:1 writing consultations to review the specifics of your proposal. This time can be used to answer questions, find resources, provide advice, and evaluate draft documents. Finally, Kaylee Alexander (Assistant Librarian) will present on how to transform your proposals with compelling data visualizations. This insightful presentation will show you how to effectively visual tools to communicate your project's impact, goals, and outcomes effectively. This is an opportunity to learn how to enhance your storytelling to increase your chances of securing funding! </a:t>
            </a:r>
          </a:p>
          <a:p>
            <a:pPr>
              <a:lnSpc>
                <a:spcPct val="90000"/>
              </a:lnSpc>
              <a:spcAft>
                <a:spcPts val="600"/>
              </a:spcAft>
            </a:pPr>
            <a:endParaRPr lang="en-US" b="0" i="1" dirty="0">
              <a:effectLst/>
              <a:latin typeface="Aptos" panose="020B0004020202020204" pitchFamily="34" charset="0"/>
            </a:endParaRPr>
          </a:p>
          <a:p>
            <a:pPr>
              <a:lnSpc>
                <a:spcPct val="90000"/>
              </a:lnSpc>
              <a:spcAft>
                <a:spcPts val="600"/>
              </a:spcAft>
            </a:pPr>
            <a:r>
              <a:rPr lang="en-US" b="0" i="1" dirty="0">
                <a:effectLst/>
                <a:latin typeface="Aptos" panose="020B0004020202020204" pitchFamily="34" charset="0"/>
              </a:rPr>
              <a:t>Coffee, lunch, and light refreshments will be provided. Space is limited - please reserve your spot by </a:t>
            </a:r>
            <a:r>
              <a:rPr lang="en-US" b="0" i="1" u="sng" dirty="0">
                <a:effectLst/>
                <a:latin typeface="Aptos" panose="020B0004020202020204" pitchFamily="34" charset="0"/>
              </a:rPr>
              <a:t>September 30, 2024. </a:t>
            </a:r>
            <a:r>
              <a:rPr lang="en-US" b="0" i="1" dirty="0">
                <a:effectLst/>
                <a:latin typeface="Aptos" panose="020B0004020202020204" pitchFamily="34" charset="0"/>
              </a:rPr>
              <a:t>Those who RSVP will receive a detailed schedule.</a:t>
            </a:r>
          </a:p>
          <a:p>
            <a:pPr>
              <a:lnSpc>
                <a:spcPct val="90000"/>
              </a:lnSpc>
              <a:spcAft>
                <a:spcPts val="600"/>
              </a:spcAft>
            </a:pPr>
            <a:br>
              <a:rPr lang="en-US" b="0" i="0" dirty="0">
                <a:effectLst/>
                <a:latin typeface="Aptos" panose="020B0004020202020204" pitchFamily="34" charset="0"/>
              </a:rPr>
            </a:br>
            <a:r>
              <a:rPr lang="en-US" b="1" i="0" dirty="0">
                <a:effectLst/>
                <a:latin typeface="Aptos" panose="020B0004020202020204" pitchFamily="34" charset="0"/>
              </a:rPr>
              <a:t>RSVP: </a:t>
            </a:r>
            <a:r>
              <a:rPr lang="en-US" b="0" i="0" dirty="0">
                <a:effectLst/>
                <a:latin typeface="Aptos" panose="020B0004020202020204" pitchFamily="34" charset="0"/>
                <a:hlinkClick r:id="rId3"/>
              </a:rPr>
              <a:t>https://forms.gle/5mdmJdmzkLcQfpus5</a:t>
            </a:r>
            <a:r>
              <a:rPr lang="en-US" b="0" i="0" dirty="0">
                <a:effectLst/>
                <a:latin typeface="Aptos" panose="020B0004020202020204" pitchFamily="34" charset="0"/>
              </a:rPr>
              <a:t> </a:t>
            </a:r>
          </a:p>
          <a:p>
            <a:pPr>
              <a:lnSpc>
                <a:spcPct val="90000"/>
              </a:lnSpc>
              <a:spcAft>
                <a:spcPts val="600"/>
              </a:spcAft>
            </a:pPr>
            <a:r>
              <a:rPr lang="en-US" b="1" i="0" dirty="0">
                <a:effectLst/>
                <a:latin typeface="Aptos" panose="020B0004020202020204" pitchFamily="34" charset="0"/>
              </a:rPr>
              <a:t>Contact:</a:t>
            </a:r>
            <a:r>
              <a:rPr lang="en-US" b="0" i="0" dirty="0">
                <a:effectLst/>
                <a:latin typeface="Aptos" panose="020B0004020202020204" pitchFamily="34" charset="0"/>
              </a:rPr>
              <a:t> Kiki Karahalios, </a:t>
            </a:r>
            <a:r>
              <a:rPr lang="en-US" b="0" i="0" dirty="0">
                <a:effectLst/>
                <a:latin typeface="Aptos" panose="020B0004020202020204" pitchFamily="34" charset="0"/>
                <a:hlinkClick r:id="rId4"/>
              </a:rPr>
              <a:t>vasiliki.karahalios@utah.edu</a:t>
            </a:r>
            <a:r>
              <a:rPr lang="en-US" b="0" i="0" dirty="0">
                <a:effectLst/>
                <a:latin typeface="Aptos" panose="020B0004020202020204" pitchFamily="34" charset="0"/>
              </a:rPr>
              <a:t>  </a:t>
            </a:r>
          </a:p>
          <a:p>
            <a:pPr indent="-228600">
              <a:lnSpc>
                <a:spcPct val="90000"/>
              </a:lnSpc>
              <a:spcAft>
                <a:spcPts val="600"/>
              </a:spcAft>
              <a:buFont typeface="Arial" panose="020B0604020202020204" pitchFamily="34" charset="0"/>
              <a:buChar char="•"/>
            </a:pPr>
            <a:endParaRPr lang="en-US" sz="1400" dirty="0"/>
          </a:p>
        </p:txBody>
      </p:sp>
    </p:spTree>
    <p:extLst>
      <p:ext uri="{BB962C8B-B14F-4D97-AF65-F5344CB8AC3E}">
        <p14:creationId xmlns:p14="http://schemas.microsoft.com/office/powerpoint/2010/main" val="3726955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s head with many people in the shape of a head&#10;&#10;Description automatically generated">
            <a:extLst>
              <a:ext uri="{FF2B5EF4-FFF2-40B4-BE49-F238E27FC236}">
                <a16:creationId xmlns:a16="http://schemas.microsoft.com/office/drawing/2014/main" id="{23DE0139-9747-829E-269F-8173D2E53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152" y="0"/>
            <a:ext cx="13324114" cy="10292878"/>
          </a:xfrm>
          <a:prstGeom prst="rect">
            <a:avLst/>
          </a:prstGeom>
        </p:spPr>
      </p:pic>
      <p:sp>
        <p:nvSpPr>
          <p:cNvPr id="4" name="TextBox 3">
            <a:extLst>
              <a:ext uri="{FF2B5EF4-FFF2-40B4-BE49-F238E27FC236}">
                <a16:creationId xmlns:a16="http://schemas.microsoft.com/office/drawing/2014/main" id="{5949C085-0532-F938-1EFD-4721C475C1B5}"/>
              </a:ext>
            </a:extLst>
          </p:cNvPr>
          <p:cNvSpPr txBox="1"/>
          <p:nvPr/>
        </p:nvSpPr>
        <p:spPr>
          <a:xfrm>
            <a:off x="9459045" y="7702995"/>
            <a:ext cx="9144000" cy="461665"/>
          </a:xfrm>
          <a:prstGeom prst="rect">
            <a:avLst/>
          </a:prstGeom>
          <a:noFill/>
        </p:spPr>
        <p:txBody>
          <a:bodyPr wrap="square">
            <a:spAutoFit/>
          </a:bodyPr>
          <a:lstStyle/>
          <a:p>
            <a:r>
              <a:rPr lang="en-US" sz="2400" b="0" i="0" dirty="0">
                <a:solidFill>
                  <a:srgbClr val="242424"/>
                </a:solidFill>
                <a:effectLst/>
                <a:latin typeface="Aptos" panose="020B0004020202020204" pitchFamily="34" charset="0"/>
              </a:rPr>
              <a:t>Learn more </a:t>
            </a:r>
            <a:r>
              <a:rPr lang="en-US" sz="2400" b="0" i="0" dirty="0">
                <a:solidFill>
                  <a:srgbClr val="242424"/>
                </a:solidFill>
                <a:effectLst/>
                <a:latin typeface="Aptos" panose="020B0004020202020204" pitchFamily="34" charset="0"/>
                <a:hlinkClick r:id="rId3"/>
              </a:rPr>
              <a:t>here</a:t>
            </a:r>
            <a:r>
              <a:rPr lang="en-US" sz="2400" b="0" i="0" dirty="0">
                <a:solidFill>
                  <a:srgbClr val="242424"/>
                </a:solidFill>
                <a:effectLst/>
                <a:latin typeface="Aptos" panose="020B0004020202020204" pitchFamily="34" charset="0"/>
              </a:rPr>
              <a:t>.</a:t>
            </a:r>
            <a:endParaRPr lang="en-US" sz="2400" dirty="0"/>
          </a:p>
        </p:txBody>
      </p:sp>
    </p:spTree>
    <p:extLst>
      <p:ext uri="{BB962C8B-B14F-4D97-AF65-F5344CB8AC3E}">
        <p14:creationId xmlns:p14="http://schemas.microsoft.com/office/powerpoint/2010/main" val="1085529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5276A4DD-B829-604E-A859-82389A6DAD20}"/>
              </a:ext>
            </a:extLst>
          </p:cNvPr>
          <p:cNvSpPr txBox="1"/>
          <p:nvPr/>
        </p:nvSpPr>
        <p:spPr>
          <a:xfrm>
            <a:off x="1270869" y="1246722"/>
            <a:ext cx="9041453" cy="2645211"/>
          </a:xfrm>
          <a:prstGeom prst="rect">
            <a:avLst/>
          </a:prstGeom>
        </p:spPr>
        <p:txBody>
          <a:bodyPr lIns="0" tIns="0" rIns="0" bIns="0" rtlCol="0" anchor="t">
            <a:spAutoFit/>
          </a:bodyPr>
          <a:lstStyle/>
          <a:p>
            <a:pPr marL="457200" marR="0" lvl="0" indent="-457200" algn="l" defTabSz="914400" rtl="0" eaLnBrk="1" fontAlgn="auto" latinLnBrk="0" hangingPunct="1">
              <a:lnSpc>
                <a:spcPts val="2587"/>
              </a:lnSpc>
              <a:spcBef>
                <a:spcPts val="0"/>
              </a:spcBef>
              <a:spcAft>
                <a:spcPts val="0"/>
              </a:spcAft>
              <a:buClrTx/>
              <a:buSzTx/>
              <a:buFont typeface="Arial" panose="020B0604020202020204" pitchFamily="34" charset="0"/>
              <a:buChar char="•"/>
              <a:tabLst/>
              <a:defRPr/>
            </a:pPr>
            <a:r>
              <a:rPr kumimoji="0" lang="en-US" sz="1848" b="0" i="0" u="none" strike="noStrike" kern="1200" cap="none" spc="0" normalizeH="0" baseline="0" noProof="0" dirty="0">
                <a:ln>
                  <a:noFill/>
                </a:ln>
                <a:solidFill>
                  <a:srgbClr val="000000"/>
                </a:solidFill>
                <a:effectLst/>
                <a:uLnTx/>
                <a:uFillTx/>
                <a:latin typeface="Open Sans Light"/>
                <a:ea typeface="+mn-ea"/>
                <a:cs typeface="+mn-cs"/>
              </a:rPr>
              <a:t>30 Teams applied first year; 16 presenting at the July 19</a:t>
            </a:r>
            <a:r>
              <a:rPr kumimoji="0" lang="en-US" sz="1848" b="0" i="0" u="none" strike="noStrike" kern="1200" cap="none" spc="0" normalizeH="0" baseline="30000" noProof="0" dirty="0">
                <a:ln>
                  <a:noFill/>
                </a:ln>
                <a:solidFill>
                  <a:srgbClr val="000000"/>
                </a:solidFill>
                <a:effectLst/>
                <a:uLnTx/>
                <a:uFillTx/>
                <a:latin typeface="Open Sans Light"/>
                <a:ea typeface="+mn-ea"/>
                <a:cs typeface="+mn-cs"/>
              </a:rPr>
              <a:t>th</a:t>
            </a:r>
            <a:r>
              <a:rPr kumimoji="0" lang="en-US" sz="1848" b="0" i="0" u="none" strike="noStrike" kern="1200" cap="none" spc="0" normalizeH="0" baseline="0" noProof="0" dirty="0">
                <a:ln>
                  <a:noFill/>
                </a:ln>
                <a:solidFill>
                  <a:srgbClr val="000000"/>
                </a:solidFill>
                <a:effectLst/>
                <a:uLnTx/>
                <a:uFillTx/>
                <a:latin typeface="Open Sans Light"/>
                <a:ea typeface="+mn-ea"/>
                <a:cs typeface="+mn-cs"/>
              </a:rPr>
              <a:t> pitch competition</a:t>
            </a:r>
          </a:p>
          <a:p>
            <a:pPr marL="457200" marR="0" lvl="0" indent="-457200" algn="l" defTabSz="914400" rtl="0" eaLnBrk="1" fontAlgn="auto" latinLnBrk="0" hangingPunct="1">
              <a:lnSpc>
                <a:spcPts val="2587"/>
              </a:lnSpc>
              <a:spcBef>
                <a:spcPts val="0"/>
              </a:spcBef>
              <a:spcAft>
                <a:spcPts val="0"/>
              </a:spcAft>
              <a:buClrTx/>
              <a:buSzTx/>
              <a:buFont typeface="Arial" panose="020B0604020202020204" pitchFamily="34" charset="0"/>
              <a:buChar char="•"/>
              <a:tabLst/>
              <a:defRPr/>
            </a:pPr>
            <a:r>
              <a:rPr kumimoji="0" lang="en-US" sz="1848" b="0" i="0" u="none" strike="noStrike" kern="1200" cap="none" spc="0" normalizeH="0" baseline="0" noProof="0" dirty="0">
                <a:ln>
                  <a:noFill/>
                </a:ln>
                <a:solidFill>
                  <a:srgbClr val="000000"/>
                </a:solidFill>
                <a:effectLst/>
                <a:uLnTx/>
                <a:uFillTx/>
                <a:latin typeface="Open Sans Light"/>
                <a:ea typeface="+mn-ea"/>
                <a:cs typeface="+mn-cs"/>
              </a:rPr>
              <a:t>12 judges</a:t>
            </a:r>
            <a:r>
              <a:rPr lang="en-US" sz="1848" dirty="0">
                <a:solidFill>
                  <a:srgbClr val="000000"/>
                </a:solidFill>
                <a:latin typeface="Open Sans Light"/>
              </a:rPr>
              <a:t> from Air Force Research Laboratory, Special Operations Command, DARPA, NSA, Stryker, and others</a:t>
            </a:r>
          </a:p>
          <a:p>
            <a:pPr marL="457200" marR="0" lvl="0" indent="-457200" algn="l" defTabSz="914400" rtl="0" eaLnBrk="1" fontAlgn="auto" latinLnBrk="0" hangingPunct="1">
              <a:lnSpc>
                <a:spcPts val="2587"/>
              </a:lnSpc>
              <a:spcBef>
                <a:spcPts val="0"/>
              </a:spcBef>
              <a:spcAft>
                <a:spcPts val="0"/>
              </a:spcAft>
              <a:buClrTx/>
              <a:buSzTx/>
              <a:buFont typeface="Arial" panose="020B0604020202020204" pitchFamily="34" charset="0"/>
              <a:buChar char="•"/>
              <a:tabLst/>
              <a:defRPr/>
            </a:pPr>
            <a:r>
              <a:rPr kumimoji="0" lang="en-US" sz="1848" b="0" i="0" u="none" strike="noStrike" kern="1200" cap="none" spc="0" normalizeH="0" baseline="0" noProof="0" dirty="0">
                <a:ln>
                  <a:noFill/>
                </a:ln>
                <a:solidFill>
                  <a:srgbClr val="000000"/>
                </a:solidFill>
                <a:effectLst/>
                <a:uLnTx/>
                <a:uFillTx/>
                <a:latin typeface="Open Sans Light"/>
                <a:ea typeface="+mn-ea"/>
                <a:cs typeface="+mn-cs"/>
              </a:rPr>
              <a:t>250k seed grants</a:t>
            </a:r>
          </a:p>
          <a:p>
            <a:pPr marR="0" lvl="0" algn="l" defTabSz="914400" rtl="0" eaLnBrk="1" fontAlgn="auto" latinLnBrk="0" hangingPunct="1">
              <a:lnSpc>
                <a:spcPts val="2587"/>
              </a:lnSpc>
              <a:spcBef>
                <a:spcPts val="0"/>
              </a:spcBef>
              <a:spcAft>
                <a:spcPts val="0"/>
              </a:spcAft>
              <a:buClrTx/>
              <a:buSzTx/>
              <a:tabLst/>
              <a:defRPr/>
            </a:pPr>
            <a:endParaRPr kumimoji="0" lang="en-US" sz="1848" b="0" i="0" u="none" strike="noStrike" kern="1200" cap="none" spc="0" normalizeH="0" baseline="0" noProof="0" dirty="0">
              <a:ln>
                <a:noFill/>
              </a:ln>
              <a:solidFill>
                <a:srgbClr val="000000"/>
              </a:solidFill>
              <a:effectLst/>
              <a:uLnTx/>
              <a:uFillTx/>
              <a:latin typeface="Open Sans Light"/>
              <a:ea typeface="+mn-ea"/>
              <a:cs typeface="+mn-cs"/>
            </a:endParaRPr>
          </a:p>
          <a:p>
            <a:pPr marL="457200" marR="0" lvl="0" indent="-457200" algn="l" defTabSz="914400" rtl="0" eaLnBrk="1" fontAlgn="auto" latinLnBrk="0" hangingPunct="1">
              <a:lnSpc>
                <a:spcPts val="2587"/>
              </a:lnSpc>
              <a:spcBef>
                <a:spcPts val="0"/>
              </a:spcBef>
              <a:spcAft>
                <a:spcPts val="0"/>
              </a:spcAft>
              <a:buClrTx/>
              <a:buSzTx/>
              <a:buFont typeface="Arial" panose="020B0604020202020204" pitchFamily="34" charset="0"/>
              <a:buChar char="•"/>
              <a:tabLst/>
              <a:defRPr/>
            </a:pPr>
            <a:r>
              <a:rPr lang="en-US" sz="2000" dirty="0">
                <a:solidFill>
                  <a:srgbClr val="242424"/>
                </a:solidFill>
                <a:latin typeface="Aptos" panose="020B0004020202020204" pitchFamily="34" charset="0"/>
              </a:rPr>
              <a:t>FY2025 Proposals due: </a:t>
            </a:r>
            <a:r>
              <a:rPr lang="en-US" sz="2000" b="0" i="0" dirty="0">
                <a:solidFill>
                  <a:srgbClr val="242424"/>
                </a:solidFill>
                <a:effectLst/>
                <a:latin typeface="Aptos" panose="020B0004020202020204" pitchFamily="34" charset="0"/>
                <a:hlinkClick r:id="rId2"/>
              </a:rPr>
              <a:t>November 14, 2024</a:t>
            </a:r>
            <a:endParaRPr lang="en-US" sz="2000" b="0" i="0" dirty="0">
              <a:solidFill>
                <a:srgbClr val="242424"/>
              </a:solidFill>
              <a:effectLst/>
              <a:latin typeface="Aptos" panose="020B0004020202020204" pitchFamily="34" charset="0"/>
            </a:endParaRPr>
          </a:p>
          <a:p>
            <a:pPr marL="457200" marR="0" lvl="0" indent="-457200" algn="l" defTabSz="914400" rtl="0" eaLnBrk="1" fontAlgn="auto" latinLnBrk="0" hangingPunct="1">
              <a:lnSpc>
                <a:spcPts val="2587"/>
              </a:lnSpc>
              <a:spcBef>
                <a:spcPts val="0"/>
              </a:spcBef>
              <a:spcAft>
                <a:spcPts val="0"/>
              </a:spcAft>
              <a:buClrTx/>
              <a:buSzTx/>
              <a:buFont typeface="Arial" panose="020B0604020202020204" pitchFamily="34" charset="0"/>
              <a:buChar char="•"/>
              <a:tabLst/>
              <a:defRPr/>
            </a:pPr>
            <a:endParaRPr kumimoji="0" lang="en-US" sz="1848" b="0" i="0" u="none" strike="noStrike" kern="1200" cap="none" spc="0" normalizeH="0" baseline="0" noProof="0" dirty="0">
              <a:ln>
                <a:noFill/>
              </a:ln>
              <a:solidFill>
                <a:srgbClr val="000000"/>
              </a:solidFill>
              <a:effectLst/>
              <a:uLnTx/>
              <a:uFillTx/>
              <a:latin typeface="Open Sans Light"/>
              <a:ea typeface="+mn-ea"/>
              <a:cs typeface="+mn-cs"/>
            </a:endParaRPr>
          </a:p>
          <a:p>
            <a:pPr marL="457200" marR="0" lvl="0" indent="-457200" algn="l" defTabSz="914400" rtl="0" eaLnBrk="1" fontAlgn="auto" latinLnBrk="0" hangingPunct="1">
              <a:lnSpc>
                <a:spcPts val="2587"/>
              </a:lnSpc>
              <a:spcBef>
                <a:spcPts val="0"/>
              </a:spcBef>
              <a:spcAft>
                <a:spcPts val="0"/>
              </a:spcAft>
              <a:buClrTx/>
              <a:buSzTx/>
              <a:buFont typeface="Arial" panose="020B0604020202020204" pitchFamily="34" charset="0"/>
              <a:buChar char="•"/>
              <a:tabLst/>
              <a:defRPr/>
            </a:pPr>
            <a:endParaRPr kumimoji="0" lang="en-US" sz="1848" b="0" i="0" u="none" strike="noStrike" kern="1200" cap="none" spc="0" normalizeH="0" baseline="0" noProof="0" dirty="0">
              <a:ln>
                <a:noFill/>
              </a:ln>
              <a:solidFill>
                <a:srgbClr val="000000"/>
              </a:solidFill>
              <a:effectLst/>
              <a:uLnTx/>
              <a:uFillTx/>
              <a:latin typeface="Open Sans Light"/>
              <a:ea typeface="+mn-ea"/>
              <a:cs typeface="+mn-cs"/>
            </a:endParaRPr>
          </a:p>
        </p:txBody>
      </p:sp>
      <p:sp>
        <p:nvSpPr>
          <p:cNvPr id="5" name="Title 1">
            <a:extLst>
              <a:ext uri="{FF2B5EF4-FFF2-40B4-BE49-F238E27FC236}">
                <a16:creationId xmlns:a16="http://schemas.microsoft.com/office/drawing/2014/main" id="{631A6C0D-D766-830A-5792-4E064894269B}"/>
              </a:ext>
            </a:extLst>
          </p:cNvPr>
          <p:cNvSpPr txBox="1">
            <a:spLocks/>
          </p:cNvSpPr>
          <p:nvPr/>
        </p:nvSpPr>
        <p:spPr>
          <a:xfrm>
            <a:off x="0" y="252550"/>
            <a:ext cx="18288000" cy="1988345"/>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Times New Roman" charset="0"/>
                <a:ea typeface="Times New Roman" charset="0"/>
                <a:cs typeface="Times New Roman" charset="0"/>
              </a:rPr>
              <a:t>Remote &amp; Austere Conditions (RAC) Grand Challenge</a:t>
            </a:r>
            <a:endParaRPr kumimoji="0" lang="en-US" sz="5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Rectangle 1">
            <a:extLst>
              <a:ext uri="{FF2B5EF4-FFF2-40B4-BE49-F238E27FC236}">
                <a16:creationId xmlns:a16="http://schemas.microsoft.com/office/drawing/2014/main" id="{76AD97B6-D156-CCC2-927B-60F4A1D03D00}"/>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a:extLst>
              <a:ext uri="{FF2B5EF4-FFF2-40B4-BE49-F238E27FC236}">
                <a16:creationId xmlns:a16="http://schemas.microsoft.com/office/drawing/2014/main" id="{200443A0-1F69-730C-85D6-1FBA77CCE435}"/>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89028B28-9C5E-F146-EDC7-E8C19BB34C1F}"/>
              </a:ext>
            </a:extLst>
          </p:cNvPr>
          <p:cNvSpPr txBox="1"/>
          <p:nvPr/>
        </p:nvSpPr>
        <p:spPr>
          <a:xfrm>
            <a:off x="4572000" y="4956960"/>
            <a:ext cx="9144000" cy="369332"/>
          </a:xfrm>
          <a:prstGeom prst="rect">
            <a:avLst/>
          </a:prstGeom>
          <a:noFill/>
        </p:spPr>
        <p:txBody>
          <a:bodyPr wrap="square">
            <a:spAutoFit/>
          </a:bodyPr>
          <a:lstStyle/>
          <a:p>
            <a:endParaRPr lang="en-US" dirty="0"/>
          </a:p>
        </p:txBody>
      </p:sp>
      <p:sp>
        <p:nvSpPr>
          <p:cNvPr id="10" name="Freeform 2">
            <a:extLst>
              <a:ext uri="{FF2B5EF4-FFF2-40B4-BE49-F238E27FC236}">
                <a16:creationId xmlns:a16="http://schemas.microsoft.com/office/drawing/2014/main" id="{AEA8328C-77FB-FD00-78B0-9D5D4251D154}"/>
              </a:ext>
            </a:extLst>
          </p:cNvPr>
          <p:cNvSpPr/>
          <p:nvPr/>
        </p:nvSpPr>
        <p:spPr>
          <a:xfrm>
            <a:off x="248749" y="4184047"/>
            <a:ext cx="7772400" cy="2503470"/>
          </a:xfrm>
          <a:custGeom>
            <a:avLst/>
            <a:gdLst/>
            <a:ahLst/>
            <a:cxnLst/>
            <a:rect l="l" t="t" r="r" b="b"/>
            <a:pathLst>
              <a:path w="7772400" h="2503470">
                <a:moveTo>
                  <a:pt x="0" y="0"/>
                </a:moveTo>
                <a:lnTo>
                  <a:pt x="7772400" y="0"/>
                </a:lnTo>
                <a:lnTo>
                  <a:pt x="7772400" y="2503470"/>
                </a:lnTo>
                <a:lnTo>
                  <a:pt x="0" y="2503470"/>
                </a:lnTo>
                <a:lnTo>
                  <a:pt x="0" y="0"/>
                </a:lnTo>
                <a:close/>
              </a:path>
            </a:pathLst>
          </a:custGeom>
          <a:blipFill>
            <a:blip r:embed="rId3"/>
            <a:stretch>
              <a:fillRect/>
            </a:stretch>
          </a:blipFill>
        </p:spPr>
        <p:txBody>
          <a:bodyPr/>
          <a:lstStyle/>
          <a:p>
            <a:endParaRPr lang="en-US"/>
          </a:p>
        </p:txBody>
      </p:sp>
      <p:grpSp>
        <p:nvGrpSpPr>
          <p:cNvPr id="11" name="Group 3">
            <a:extLst>
              <a:ext uri="{FF2B5EF4-FFF2-40B4-BE49-F238E27FC236}">
                <a16:creationId xmlns:a16="http://schemas.microsoft.com/office/drawing/2014/main" id="{FE4E0D7A-9ED9-B6B1-0394-8AE41DFDDBC3}"/>
              </a:ext>
            </a:extLst>
          </p:cNvPr>
          <p:cNvGrpSpPr/>
          <p:nvPr/>
        </p:nvGrpSpPr>
        <p:grpSpPr>
          <a:xfrm>
            <a:off x="11851322" y="2552632"/>
            <a:ext cx="8091120" cy="7734368"/>
            <a:chOff x="0" y="0"/>
            <a:chExt cx="6689020" cy="6949061"/>
          </a:xfrm>
        </p:grpSpPr>
        <p:sp>
          <p:nvSpPr>
            <p:cNvPr id="12" name="Freeform 4">
              <a:extLst>
                <a:ext uri="{FF2B5EF4-FFF2-40B4-BE49-F238E27FC236}">
                  <a16:creationId xmlns:a16="http://schemas.microsoft.com/office/drawing/2014/main" id="{333919BB-3B70-9BA6-3DB1-D945EFDE73DE}"/>
                </a:ext>
              </a:extLst>
            </p:cNvPr>
            <p:cNvSpPr/>
            <p:nvPr/>
          </p:nvSpPr>
          <p:spPr>
            <a:xfrm>
              <a:off x="0" y="0"/>
              <a:ext cx="6689020" cy="6949061"/>
            </a:xfrm>
            <a:custGeom>
              <a:avLst/>
              <a:gdLst/>
              <a:ahLst/>
              <a:cxnLst/>
              <a:rect l="l" t="t" r="r" b="b"/>
              <a:pathLst>
                <a:path w="6689020" h="6949061">
                  <a:moveTo>
                    <a:pt x="0" y="0"/>
                  </a:moveTo>
                  <a:lnTo>
                    <a:pt x="6689020" y="0"/>
                  </a:lnTo>
                  <a:lnTo>
                    <a:pt x="6689020" y="6949061"/>
                  </a:lnTo>
                  <a:lnTo>
                    <a:pt x="0" y="6949061"/>
                  </a:lnTo>
                  <a:lnTo>
                    <a:pt x="0" y="0"/>
                  </a:lnTo>
                  <a:close/>
                </a:path>
              </a:pathLst>
            </a:custGeom>
            <a:blipFill>
              <a:blip r:embed="rId4"/>
              <a:stretch>
                <a:fillRect l="-1943" r="-1943"/>
              </a:stretch>
            </a:blipFill>
          </p:spPr>
          <p:txBody>
            <a:bodyPr/>
            <a:lstStyle/>
            <a:p>
              <a:endParaRPr lang="en-US"/>
            </a:p>
          </p:txBody>
        </p:sp>
        <p:sp>
          <p:nvSpPr>
            <p:cNvPr id="13" name="Freeform 5">
              <a:extLst>
                <a:ext uri="{FF2B5EF4-FFF2-40B4-BE49-F238E27FC236}">
                  <a16:creationId xmlns:a16="http://schemas.microsoft.com/office/drawing/2014/main" id="{08B48051-5241-7C1F-09BD-356E9B8E6BEA}"/>
                </a:ext>
              </a:extLst>
            </p:cNvPr>
            <p:cNvSpPr/>
            <p:nvPr/>
          </p:nvSpPr>
          <p:spPr>
            <a:xfrm rot="10330959">
              <a:off x="2411834" y="917963"/>
              <a:ext cx="2238513" cy="2338015"/>
            </a:xfrm>
            <a:custGeom>
              <a:avLst/>
              <a:gdLst/>
              <a:ahLst/>
              <a:cxnLst/>
              <a:rect l="l" t="t" r="r" b="b"/>
              <a:pathLst>
                <a:path w="2238513" h="2338015">
                  <a:moveTo>
                    <a:pt x="0" y="0"/>
                  </a:moveTo>
                  <a:lnTo>
                    <a:pt x="2238513" y="0"/>
                  </a:lnTo>
                  <a:lnTo>
                    <a:pt x="2238513" y="2338015"/>
                  </a:lnTo>
                  <a:lnTo>
                    <a:pt x="0" y="2338015"/>
                  </a:lnTo>
                  <a:lnTo>
                    <a:pt x="0" y="0"/>
                  </a:lnTo>
                  <a:close/>
                </a:path>
              </a:pathLst>
            </a:custGeom>
            <a:blipFill>
              <a:blip r:embed="rId5"/>
              <a:stretch>
                <a:fillRect l="-2222" r="-2222"/>
              </a:stretch>
            </a:blipFill>
          </p:spPr>
          <p:txBody>
            <a:bodyPr/>
            <a:lstStyle/>
            <a:p>
              <a:endParaRPr lang="en-US"/>
            </a:p>
          </p:txBody>
        </p:sp>
      </p:grpSp>
      <p:grpSp>
        <p:nvGrpSpPr>
          <p:cNvPr id="14" name="Group 6">
            <a:extLst>
              <a:ext uri="{FF2B5EF4-FFF2-40B4-BE49-F238E27FC236}">
                <a16:creationId xmlns:a16="http://schemas.microsoft.com/office/drawing/2014/main" id="{901E2DBF-45B1-0D6A-58BF-2B6B7F3D9DBD}"/>
              </a:ext>
            </a:extLst>
          </p:cNvPr>
          <p:cNvGrpSpPr/>
          <p:nvPr/>
        </p:nvGrpSpPr>
        <p:grpSpPr>
          <a:xfrm>
            <a:off x="7194418" y="2195702"/>
            <a:ext cx="8885148" cy="8091298"/>
            <a:chOff x="360637" y="142460"/>
            <a:chExt cx="7345451" cy="7269751"/>
          </a:xfrm>
        </p:grpSpPr>
        <p:sp>
          <p:nvSpPr>
            <p:cNvPr id="15" name="Freeform 7">
              <a:extLst>
                <a:ext uri="{FF2B5EF4-FFF2-40B4-BE49-F238E27FC236}">
                  <a16:creationId xmlns:a16="http://schemas.microsoft.com/office/drawing/2014/main" id="{1223E067-D917-CAD0-58E0-791CA373E9D4}"/>
                </a:ext>
              </a:extLst>
            </p:cNvPr>
            <p:cNvSpPr/>
            <p:nvPr/>
          </p:nvSpPr>
          <p:spPr>
            <a:xfrm rot="-3241337">
              <a:off x="679756" y="679756"/>
              <a:ext cx="3426912" cy="3426912"/>
            </a:xfrm>
            <a:custGeom>
              <a:avLst/>
              <a:gdLst/>
              <a:ahLst/>
              <a:cxnLst/>
              <a:rect l="l" t="t" r="r" b="b"/>
              <a:pathLst>
                <a:path w="3426912" h="3426912">
                  <a:moveTo>
                    <a:pt x="0" y="0"/>
                  </a:moveTo>
                  <a:lnTo>
                    <a:pt x="3426912" y="0"/>
                  </a:lnTo>
                  <a:lnTo>
                    <a:pt x="3426912" y="3426912"/>
                  </a:lnTo>
                  <a:lnTo>
                    <a:pt x="0" y="3426912"/>
                  </a:lnTo>
                  <a:lnTo>
                    <a:pt x="0" y="0"/>
                  </a:lnTo>
                  <a:close/>
                </a:path>
              </a:pathLst>
            </a:custGeom>
            <a:blipFill>
              <a:blip r:embed="rId5"/>
              <a:stretch>
                <a:fillRect/>
              </a:stretch>
            </a:blipFill>
          </p:spPr>
          <p:txBody>
            <a:bodyPr/>
            <a:lstStyle/>
            <a:p>
              <a:endParaRPr lang="en-US"/>
            </a:p>
          </p:txBody>
        </p:sp>
        <p:sp>
          <p:nvSpPr>
            <p:cNvPr id="16" name="Freeform 8">
              <a:extLst>
                <a:ext uri="{FF2B5EF4-FFF2-40B4-BE49-F238E27FC236}">
                  <a16:creationId xmlns:a16="http://schemas.microsoft.com/office/drawing/2014/main" id="{7C350318-8476-B753-E966-017B3C653C57}"/>
                </a:ext>
              </a:extLst>
            </p:cNvPr>
            <p:cNvSpPr/>
            <p:nvPr/>
          </p:nvSpPr>
          <p:spPr>
            <a:xfrm>
              <a:off x="360637" y="142460"/>
              <a:ext cx="7345451" cy="7269751"/>
            </a:xfrm>
            <a:custGeom>
              <a:avLst/>
              <a:gdLst/>
              <a:ahLst/>
              <a:cxnLst/>
              <a:rect l="l" t="t" r="r" b="b"/>
              <a:pathLst>
                <a:path w="6949061" h="6949061">
                  <a:moveTo>
                    <a:pt x="0" y="0"/>
                  </a:moveTo>
                  <a:lnTo>
                    <a:pt x="6949061" y="0"/>
                  </a:lnTo>
                  <a:lnTo>
                    <a:pt x="6949061" y="6949061"/>
                  </a:lnTo>
                  <a:lnTo>
                    <a:pt x="0" y="6949061"/>
                  </a:lnTo>
                  <a:lnTo>
                    <a:pt x="0" y="0"/>
                  </a:lnTo>
                  <a:close/>
                </a:path>
              </a:pathLst>
            </a:custGeom>
            <a:blipFill>
              <a:blip r:embed="rId6"/>
              <a:stretch>
                <a:fillRect/>
              </a:stretch>
            </a:blipFill>
          </p:spPr>
          <p:txBody>
            <a:bodyPr/>
            <a:lstStyle/>
            <a:p>
              <a:endParaRPr lang="en-US"/>
            </a:p>
          </p:txBody>
        </p:sp>
      </p:grpSp>
      <p:sp>
        <p:nvSpPr>
          <p:cNvPr id="17" name="TextBox 3">
            <a:extLst>
              <a:ext uri="{FF2B5EF4-FFF2-40B4-BE49-F238E27FC236}">
                <a16:creationId xmlns:a16="http://schemas.microsoft.com/office/drawing/2014/main" id="{14497A87-B654-4863-B0A9-3F99FFE45DC9}"/>
              </a:ext>
            </a:extLst>
          </p:cNvPr>
          <p:cNvSpPr txBox="1"/>
          <p:nvPr/>
        </p:nvSpPr>
        <p:spPr>
          <a:xfrm>
            <a:off x="590354" y="7237457"/>
            <a:ext cx="7160692" cy="2635887"/>
          </a:xfrm>
          <a:prstGeom prst="rect">
            <a:avLst/>
          </a:prstGeom>
        </p:spPr>
        <p:txBody>
          <a:bodyPr lIns="0" tIns="0" rIns="0" bIns="0" rtlCol="0" anchor="t">
            <a:spAutoFit/>
          </a:bodyPr>
          <a:lstStyle/>
          <a:p>
            <a:pPr algn="just">
              <a:lnSpc>
                <a:spcPts val="1712"/>
              </a:lnSpc>
            </a:pPr>
            <a:r>
              <a:rPr lang="en-US" sz="1600" spc="32" dirty="0">
                <a:solidFill>
                  <a:srgbClr val="273335"/>
                </a:solidFill>
                <a:latin typeface="Poppins Light"/>
              </a:rPr>
              <a:t>The U.S. Army defines remote and austere conditions as “environments where access to clean water, electricity, and to a fixed or mobile medical facility is significantly degraded or denied, and where diagnostic and treatment resources and medical personnel are unavailable or limited for extended periods of time.” These conditions are common in frontier counties, areas with less than 20 people per square mile and a travel time of at least 30 minutes to basic services. Approximately 56% of the U.S. is frontier and the majority of that is concentrated in the intermountain region.</a:t>
            </a:r>
          </a:p>
          <a:p>
            <a:pPr algn="just">
              <a:lnSpc>
                <a:spcPts val="1712"/>
              </a:lnSpc>
            </a:pPr>
            <a:r>
              <a:rPr lang="en-US" sz="1600" spc="32" dirty="0">
                <a:solidFill>
                  <a:srgbClr val="273335"/>
                </a:solidFill>
                <a:latin typeface="Poppins Light"/>
              </a:rPr>
              <a:t> </a:t>
            </a:r>
          </a:p>
          <a:p>
            <a:pPr algn="just">
              <a:lnSpc>
                <a:spcPts val="1712"/>
              </a:lnSpc>
            </a:pPr>
            <a:r>
              <a:rPr lang="en-US" sz="1600" spc="32" dirty="0">
                <a:solidFill>
                  <a:srgbClr val="273335"/>
                </a:solidFill>
                <a:latin typeface="Poppins Light"/>
              </a:rPr>
              <a:t> </a:t>
            </a:r>
          </a:p>
          <a:p>
            <a:pPr algn="ctr">
              <a:lnSpc>
                <a:spcPts val="2464"/>
              </a:lnSpc>
            </a:pPr>
            <a:endParaRPr lang="en-US" sz="1600" spc="32" dirty="0">
              <a:solidFill>
                <a:srgbClr val="273335"/>
              </a:solidFill>
              <a:latin typeface="Poppins Light"/>
            </a:endParaRPr>
          </a:p>
        </p:txBody>
      </p:sp>
      <p:sp>
        <p:nvSpPr>
          <p:cNvPr id="18" name="TextBox 4">
            <a:extLst>
              <a:ext uri="{FF2B5EF4-FFF2-40B4-BE49-F238E27FC236}">
                <a16:creationId xmlns:a16="http://schemas.microsoft.com/office/drawing/2014/main" id="{895411A4-FC06-26CD-B520-8F42E1DFD07C}"/>
              </a:ext>
            </a:extLst>
          </p:cNvPr>
          <p:cNvSpPr txBox="1"/>
          <p:nvPr/>
        </p:nvSpPr>
        <p:spPr>
          <a:xfrm>
            <a:off x="590354" y="6924617"/>
            <a:ext cx="4495901" cy="749937"/>
          </a:xfrm>
          <a:prstGeom prst="rect">
            <a:avLst/>
          </a:prstGeom>
        </p:spPr>
        <p:txBody>
          <a:bodyPr lIns="0" tIns="0" rIns="0" bIns="0" rtlCol="0" anchor="t">
            <a:spAutoFit/>
          </a:bodyPr>
          <a:lstStyle/>
          <a:p>
            <a:pPr algn="just">
              <a:lnSpc>
                <a:spcPts val="1712"/>
              </a:lnSpc>
            </a:pPr>
            <a:r>
              <a:rPr lang="en-US" sz="1600" spc="32" dirty="0">
                <a:solidFill>
                  <a:srgbClr val="273335"/>
                </a:solidFill>
                <a:latin typeface="Poppins Light Bold"/>
              </a:rPr>
              <a:t>What are Remote &amp; Austere Conditions?</a:t>
            </a:r>
          </a:p>
          <a:p>
            <a:pPr algn="just">
              <a:lnSpc>
                <a:spcPts val="1712"/>
              </a:lnSpc>
            </a:pPr>
            <a:endParaRPr lang="en-US" sz="1600" spc="32" dirty="0">
              <a:solidFill>
                <a:srgbClr val="273335"/>
              </a:solidFill>
              <a:latin typeface="Poppins Light Bold"/>
            </a:endParaRPr>
          </a:p>
          <a:p>
            <a:pPr algn="ctr">
              <a:lnSpc>
                <a:spcPts val="2464"/>
              </a:lnSpc>
            </a:pPr>
            <a:endParaRPr lang="en-US" sz="1600" spc="32" dirty="0">
              <a:solidFill>
                <a:srgbClr val="273335"/>
              </a:solidFill>
              <a:latin typeface="Poppins Light Bold"/>
            </a:endParaRPr>
          </a:p>
        </p:txBody>
      </p:sp>
    </p:spTree>
    <p:extLst>
      <p:ext uri="{BB962C8B-B14F-4D97-AF65-F5344CB8AC3E}">
        <p14:creationId xmlns:p14="http://schemas.microsoft.com/office/powerpoint/2010/main" val="3646660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art shaped image of a city&#10;&#10;Description automatically generated">
            <a:extLst>
              <a:ext uri="{FF2B5EF4-FFF2-40B4-BE49-F238E27FC236}">
                <a16:creationId xmlns:a16="http://schemas.microsoft.com/office/drawing/2014/main" id="{2AE5CE86-FFAC-9C48-C09B-32831EEDC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09" y="0"/>
            <a:ext cx="10745151" cy="8300629"/>
          </a:xfrm>
          <a:prstGeom prst="rect">
            <a:avLst/>
          </a:prstGeom>
        </p:spPr>
      </p:pic>
      <p:sp>
        <p:nvSpPr>
          <p:cNvPr id="4" name="TextBox 3">
            <a:extLst>
              <a:ext uri="{FF2B5EF4-FFF2-40B4-BE49-F238E27FC236}">
                <a16:creationId xmlns:a16="http://schemas.microsoft.com/office/drawing/2014/main" id="{7A663DB0-197C-ED76-AEE5-A16BEDD2D0DD}"/>
              </a:ext>
            </a:extLst>
          </p:cNvPr>
          <p:cNvSpPr txBox="1"/>
          <p:nvPr/>
        </p:nvSpPr>
        <p:spPr>
          <a:xfrm>
            <a:off x="8813587" y="5143500"/>
            <a:ext cx="9144000" cy="4524315"/>
          </a:xfrm>
          <a:prstGeom prst="rect">
            <a:avLst/>
          </a:prstGeom>
          <a:noFill/>
        </p:spPr>
        <p:txBody>
          <a:bodyPr wrap="square">
            <a:spAutoFit/>
          </a:bodyPr>
          <a:lstStyle/>
          <a:p>
            <a:pPr marL="0" marR="0" algn="l">
              <a:spcBef>
                <a:spcPts val="0"/>
              </a:spcBef>
              <a:spcAft>
                <a:spcPts val="0"/>
              </a:spcAft>
            </a:pPr>
            <a:r>
              <a:rPr lang="en-US" sz="1800" b="0" i="0" dirty="0">
                <a:solidFill>
                  <a:srgbClr val="242424"/>
                </a:solidFill>
                <a:effectLst/>
                <a:latin typeface="Aptos" panose="020B0004020202020204" pitchFamily="34" charset="0"/>
              </a:rPr>
              <a:t>Communities are key to fostering health and wellness. Working in community with people who share priorities, interests, and values can have a profound impact on our lives and help us develop a sense of belonging and identity.</a:t>
            </a:r>
          </a:p>
          <a:p>
            <a:pPr marL="0" marR="0" algn="l">
              <a:spcBef>
                <a:spcPts val="0"/>
              </a:spcBef>
              <a:spcAft>
                <a:spcPts val="0"/>
              </a:spcAft>
            </a:pPr>
            <a:r>
              <a:rPr lang="en-US" sz="1800" b="0" i="0" dirty="0">
                <a:solidFill>
                  <a:srgbClr val="242424"/>
                </a:solidFill>
                <a:effectLst/>
                <a:latin typeface="Aptos" panose="020B0004020202020204" pitchFamily="34" charset="0"/>
              </a:rPr>
              <a:t> </a:t>
            </a:r>
          </a:p>
          <a:p>
            <a:pPr marL="0" marR="0" algn="l">
              <a:spcBef>
                <a:spcPts val="0"/>
              </a:spcBef>
              <a:spcAft>
                <a:spcPts val="0"/>
              </a:spcAft>
            </a:pPr>
            <a:r>
              <a:rPr lang="en-US" sz="1800" b="0" i="0" dirty="0">
                <a:solidFill>
                  <a:srgbClr val="242424"/>
                </a:solidFill>
                <a:effectLst/>
                <a:latin typeface="Aptos" panose="020B0004020202020204" pitchFamily="34" charset="0"/>
              </a:rPr>
              <a:t>Researchers at the University of Utah uniquely understand and demonstrate the value in partnering with and serving our local, national, and global communities. Significant impact comes when we integrate research and community strengths that focus on whole of community and human-centered solutions to health promotion and disease prevention. This includes an eye to physical, social, and mental health.</a:t>
            </a:r>
          </a:p>
          <a:p>
            <a:pPr marL="0" marR="0" algn="l">
              <a:spcBef>
                <a:spcPts val="0"/>
              </a:spcBef>
              <a:spcAft>
                <a:spcPts val="0"/>
              </a:spcAft>
            </a:pPr>
            <a:r>
              <a:rPr lang="en-US" sz="1800" b="0" i="0" dirty="0">
                <a:solidFill>
                  <a:srgbClr val="242424"/>
                </a:solidFill>
                <a:effectLst/>
                <a:latin typeface="Aptos" panose="020B0004020202020204" pitchFamily="34" charset="0"/>
              </a:rPr>
              <a:t> </a:t>
            </a:r>
          </a:p>
          <a:p>
            <a:pPr marL="0" marR="0" algn="l">
              <a:spcBef>
                <a:spcPts val="0"/>
              </a:spcBef>
              <a:spcAft>
                <a:spcPts val="0"/>
              </a:spcAft>
            </a:pPr>
            <a:r>
              <a:rPr lang="en-US" sz="1800" b="0" i="0" dirty="0">
                <a:solidFill>
                  <a:srgbClr val="242424"/>
                </a:solidFill>
                <a:effectLst/>
                <a:latin typeface="Aptos" panose="020B0004020202020204" pitchFamily="34" charset="0"/>
              </a:rPr>
              <a:t>To that end, we invite all faculty, research staff, and researchers are invited to a 1-hour virtual brainstorming session and town hall to consider the formation of a </a:t>
            </a:r>
            <a:r>
              <a:rPr lang="en-US" sz="1800" b="1" i="0" dirty="0">
                <a:solidFill>
                  <a:srgbClr val="242424"/>
                </a:solidFill>
                <a:effectLst/>
                <a:latin typeface="Aptos" panose="020B0004020202020204" pitchFamily="34" charset="0"/>
              </a:rPr>
              <a:t>University of Utah</a:t>
            </a:r>
            <a:r>
              <a:rPr lang="en-US" sz="1800" b="0" i="0" dirty="0">
                <a:solidFill>
                  <a:srgbClr val="242424"/>
                </a:solidFill>
                <a:effectLst/>
                <a:latin typeface="Aptos" panose="020B0004020202020204" pitchFamily="34" charset="0"/>
              </a:rPr>
              <a:t> </a:t>
            </a:r>
            <a:r>
              <a:rPr lang="en-US" sz="1800" b="1" i="0" dirty="0">
                <a:solidFill>
                  <a:srgbClr val="242424"/>
                </a:solidFill>
                <a:effectLst/>
                <a:latin typeface="Aptos" panose="020B0004020202020204" pitchFamily="34" charset="0"/>
              </a:rPr>
              <a:t>Community and Preventative Health </a:t>
            </a:r>
            <a:r>
              <a:rPr lang="en-US" sz="1800" b="0" i="0" dirty="0">
                <a:solidFill>
                  <a:srgbClr val="242424"/>
                </a:solidFill>
                <a:effectLst/>
                <a:latin typeface="Aptos" panose="020B0004020202020204" pitchFamily="34" charset="0"/>
              </a:rPr>
              <a:t>research initiative. An initiative focused on Community and Preventative Health research would help researchers across campus explore resources, opportunities, and funding related to shared interests and goals in the community and preventative health research. Learn more </a:t>
            </a:r>
            <a:r>
              <a:rPr lang="en-US" sz="1800" b="0" i="0" dirty="0">
                <a:solidFill>
                  <a:srgbClr val="242424"/>
                </a:solidFill>
                <a:effectLst/>
                <a:latin typeface="Aptos" panose="020B0004020202020204" pitchFamily="34" charset="0"/>
                <a:hlinkClick r:id="rId3"/>
              </a:rPr>
              <a:t>here</a:t>
            </a:r>
            <a:r>
              <a:rPr lang="en-US" sz="1800" b="0" i="0" dirty="0">
                <a:solidFill>
                  <a:srgbClr val="242424"/>
                </a:solidFill>
                <a:effectLst/>
                <a:latin typeface="Aptos" panose="020B0004020202020204" pitchFamily="34" charset="0"/>
              </a:rPr>
              <a:t>.</a:t>
            </a:r>
          </a:p>
        </p:txBody>
      </p:sp>
    </p:spTree>
    <p:extLst>
      <p:ext uri="{BB962C8B-B14F-4D97-AF65-F5344CB8AC3E}">
        <p14:creationId xmlns:p14="http://schemas.microsoft.com/office/powerpoint/2010/main" val="4165318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93023D-AF65-A8A2-2CA8-ECCFF5C68AE3}"/>
              </a:ext>
            </a:extLst>
          </p:cNvPr>
          <p:cNvGrpSpPr/>
          <p:nvPr/>
        </p:nvGrpSpPr>
        <p:grpSpPr>
          <a:xfrm>
            <a:off x="6281978" y="169365"/>
            <a:ext cx="5379871" cy="2262315"/>
            <a:chOff x="8431294" y="1314450"/>
            <a:chExt cx="6183622" cy="2422320"/>
          </a:xfrm>
        </p:grpSpPr>
        <p:pic>
          <p:nvPicPr>
            <p:cNvPr id="3" name="Picture 2" descr="A red letter u on a black background&#10;&#10;Description automatically generated">
              <a:extLst>
                <a:ext uri="{FF2B5EF4-FFF2-40B4-BE49-F238E27FC236}">
                  <a16:creationId xmlns:a16="http://schemas.microsoft.com/office/drawing/2014/main" id="{9B7AF19C-7480-61B9-D5ED-7A841EFBF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1294" y="1314450"/>
              <a:ext cx="2464818" cy="2422320"/>
            </a:xfrm>
            <a:prstGeom prst="rect">
              <a:avLst/>
            </a:prstGeom>
          </p:spPr>
        </p:pic>
        <p:pic>
          <p:nvPicPr>
            <p:cNvPr id="4" name="Picture 3" descr="A red letter on a black background&#10;&#10;Description automatically generated">
              <a:extLst>
                <a:ext uri="{FF2B5EF4-FFF2-40B4-BE49-F238E27FC236}">
                  <a16:creationId xmlns:a16="http://schemas.microsoft.com/office/drawing/2014/main" id="{F0E47211-FAB3-9D4B-08A2-55E88F34A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8380" y="1605240"/>
              <a:ext cx="3856536" cy="1421855"/>
            </a:xfrm>
            <a:prstGeom prst="rect">
              <a:avLst/>
            </a:prstGeom>
          </p:spPr>
        </p:pic>
      </p:grpSp>
      <p:pic>
        <p:nvPicPr>
          <p:cNvPr id="7" name="Picture 6" descr="A person in a suit smiling&#10;&#10;Description automatically generated">
            <a:extLst>
              <a:ext uri="{FF2B5EF4-FFF2-40B4-BE49-F238E27FC236}">
                <a16:creationId xmlns:a16="http://schemas.microsoft.com/office/drawing/2014/main" id="{0245DD9D-6704-0FEB-8541-36AE694A4E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3701" y="2591686"/>
            <a:ext cx="4657724" cy="4488352"/>
          </a:xfrm>
          <a:prstGeom prst="rect">
            <a:avLst/>
          </a:prstGeom>
        </p:spPr>
      </p:pic>
      <p:pic>
        <p:nvPicPr>
          <p:cNvPr id="9" name="Picture 8" descr="A person smiling in front of flags&#10;&#10;Description automatically generated">
            <a:extLst>
              <a:ext uri="{FF2B5EF4-FFF2-40B4-BE49-F238E27FC236}">
                <a16:creationId xmlns:a16="http://schemas.microsoft.com/office/drawing/2014/main" id="{94FF96E0-A63E-DAE1-4DF4-E8650A7D1D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44286" y="2531878"/>
            <a:ext cx="1930400" cy="2006600"/>
          </a:xfrm>
          <a:prstGeom prst="rect">
            <a:avLst/>
          </a:prstGeom>
        </p:spPr>
      </p:pic>
      <p:pic>
        <p:nvPicPr>
          <p:cNvPr id="25" name="Picture 24" descr="A person smiling at camera&#10;&#10;Description automatically generated">
            <a:extLst>
              <a:ext uri="{FF2B5EF4-FFF2-40B4-BE49-F238E27FC236}">
                <a16:creationId xmlns:a16="http://schemas.microsoft.com/office/drawing/2014/main" id="{288C6E67-D850-AB2D-131A-057A8F38BB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91123" y="2531878"/>
            <a:ext cx="2019300" cy="2019300"/>
          </a:xfrm>
          <a:prstGeom prst="rect">
            <a:avLst/>
          </a:prstGeom>
        </p:spPr>
      </p:pic>
      <p:pic>
        <p:nvPicPr>
          <p:cNvPr id="27" name="Picture 26" descr="A person smiling with her arms crossed&#10;&#10;Description automatically generated">
            <a:extLst>
              <a:ext uri="{FF2B5EF4-FFF2-40B4-BE49-F238E27FC236}">
                <a16:creationId xmlns:a16="http://schemas.microsoft.com/office/drawing/2014/main" id="{8E348C12-A03B-9849-7F64-F9A7E5273C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0827" y="2634097"/>
            <a:ext cx="2006600" cy="2006600"/>
          </a:xfrm>
          <a:prstGeom prst="rect">
            <a:avLst/>
          </a:prstGeom>
        </p:spPr>
      </p:pic>
      <p:pic>
        <p:nvPicPr>
          <p:cNvPr id="29" name="Picture 28" descr="A person in a suit and tie&#10;&#10;Description automatically generated">
            <a:extLst>
              <a:ext uri="{FF2B5EF4-FFF2-40B4-BE49-F238E27FC236}">
                <a16:creationId xmlns:a16="http://schemas.microsoft.com/office/drawing/2014/main" id="{892CCFFD-12D7-6D7D-2E20-62BD37B995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65712" y="4980381"/>
            <a:ext cx="2006600" cy="2006600"/>
          </a:xfrm>
          <a:prstGeom prst="rect">
            <a:avLst/>
          </a:prstGeom>
        </p:spPr>
      </p:pic>
      <p:pic>
        <p:nvPicPr>
          <p:cNvPr id="31" name="Picture 30" descr="A person in a suit and tie&#10;&#10;Description automatically generated">
            <a:extLst>
              <a:ext uri="{FF2B5EF4-FFF2-40B4-BE49-F238E27FC236}">
                <a16:creationId xmlns:a16="http://schemas.microsoft.com/office/drawing/2014/main" id="{9D9EB56C-02BF-3D01-4A0F-8169C1224E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9540" y="2634097"/>
            <a:ext cx="2019300" cy="2006600"/>
          </a:xfrm>
          <a:prstGeom prst="rect">
            <a:avLst/>
          </a:prstGeom>
        </p:spPr>
      </p:pic>
      <p:pic>
        <p:nvPicPr>
          <p:cNvPr id="33" name="Picture 32" descr="A person with blonde hair smiling&#10;&#10;Description automatically generated">
            <a:extLst>
              <a:ext uri="{FF2B5EF4-FFF2-40B4-BE49-F238E27FC236}">
                <a16:creationId xmlns:a16="http://schemas.microsoft.com/office/drawing/2014/main" id="{EBF6BC76-EC6F-13C5-2003-EC88A524E0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9053" y="4993277"/>
            <a:ext cx="2019300" cy="2006600"/>
          </a:xfrm>
          <a:prstGeom prst="rect">
            <a:avLst/>
          </a:prstGeom>
        </p:spPr>
      </p:pic>
      <p:pic>
        <p:nvPicPr>
          <p:cNvPr id="37" name="Picture 36" descr="A person in a suit and tie&#10;&#10;Description automatically generated">
            <a:extLst>
              <a:ext uri="{FF2B5EF4-FFF2-40B4-BE49-F238E27FC236}">
                <a16:creationId xmlns:a16="http://schemas.microsoft.com/office/drawing/2014/main" id="{21060638-B4EF-D737-CD56-20DFF09BE2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777860" y="7427251"/>
            <a:ext cx="2108200" cy="2019300"/>
          </a:xfrm>
          <a:prstGeom prst="rect">
            <a:avLst/>
          </a:prstGeom>
        </p:spPr>
      </p:pic>
      <p:pic>
        <p:nvPicPr>
          <p:cNvPr id="39" name="Picture 38" descr="A close-up of a person smiling&#10;&#10;Description automatically generated">
            <a:extLst>
              <a:ext uri="{FF2B5EF4-FFF2-40B4-BE49-F238E27FC236}">
                <a16:creationId xmlns:a16="http://schemas.microsoft.com/office/drawing/2014/main" id="{E16922CE-0F7B-E515-763E-2B82E26F9D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397173" y="5049124"/>
            <a:ext cx="2011680" cy="2011680"/>
          </a:xfrm>
          <a:prstGeom prst="rect">
            <a:avLst/>
          </a:prstGeom>
        </p:spPr>
      </p:pic>
      <p:pic>
        <p:nvPicPr>
          <p:cNvPr id="41" name="Picture 40" descr="A person with long brown hair smiling&#10;&#10;Description automatically generated">
            <a:extLst>
              <a:ext uri="{FF2B5EF4-FFF2-40B4-BE49-F238E27FC236}">
                <a16:creationId xmlns:a16="http://schemas.microsoft.com/office/drawing/2014/main" id="{AF43D482-750D-5189-2FAB-5F64FA1C7DC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15870" y="7427251"/>
            <a:ext cx="2019300" cy="2019300"/>
          </a:xfrm>
          <a:prstGeom prst="rect">
            <a:avLst/>
          </a:prstGeom>
        </p:spPr>
      </p:pic>
      <p:pic>
        <p:nvPicPr>
          <p:cNvPr id="45" name="Picture 44" descr="A person wearing glasses and a grey suit&#10;&#10;Description automatically generated">
            <a:extLst>
              <a:ext uri="{FF2B5EF4-FFF2-40B4-BE49-F238E27FC236}">
                <a16:creationId xmlns:a16="http://schemas.microsoft.com/office/drawing/2014/main" id="{121D75F7-C0EC-E29B-5954-70991D9B620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41451" y="7427251"/>
            <a:ext cx="2006600" cy="2019300"/>
          </a:xfrm>
          <a:prstGeom prst="rect">
            <a:avLst/>
          </a:prstGeom>
        </p:spPr>
      </p:pic>
      <p:pic>
        <p:nvPicPr>
          <p:cNvPr id="47" name="Picture 46" descr="A person smiling at camera&#10;&#10;Description automatically generated">
            <a:extLst>
              <a:ext uri="{FF2B5EF4-FFF2-40B4-BE49-F238E27FC236}">
                <a16:creationId xmlns:a16="http://schemas.microsoft.com/office/drawing/2014/main" id="{96338FD5-64B7-CC1A-08CC-7D117FAA64D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22384" y="7427251"/>
            <a:ext cx="2019300" cy="2019300"/>
          </a:xfrm>
          <a:prstGeom prst="rect">
            <a:avLst/>
          </a:prstGeom>
        </p:spPr>
      </p:pic>
      <p:pic>
        <p:nvPicPr>
          <p:cNvPr id="49" name="Picture 48" descr="A person smiling at camera&#10;&#10;Description automatically generated">
            <a:extLst>
              <a:ext uri="{FF2B5EF4-FFF2-40B4-BE49-F238E27FC236}">
                <a16:creationId xmlns:a16="http://schemas.microsoft.com/office/drawing/2014/main" id="{2FB4118A-B0CF-7142-51D1-CA527EF162D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4425" y="7427251"/>
            <a:ext cx="2019300" cy="2019300"/>
          </a:xfrm>
          <a:prstGeom prst="rect">
            <a:avLst/>
          </a:prstGeom>
        </p:spPr>
      </p:pic>
      <p:pic>
        <p:nvPicPr>
          <p:cNvPr id="51" name="Picture 50" descr="A person standing next to a tree&#10;&#10;Description automatically generated">
            <a:extLst>
              <a:ext uri="{FF2B5EF4-FFF2-40B4-BE49-F238E27FC236}">
                <a16:creationId xmlns:a16="http://schemas.microsoft.com/office/drawing/2014/main" id="{6EA97F26-F914-937F-2A69-5DD45ADA9B1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962264" y="7427251"/>
            <a:ext cx="2019300" cy="2019300"/>
          </a:xfrm>
          <a:prstGeom prst="rect">
            <a:avLst/>
          </a:prstGeom>
        </p:spPr>
      </p:pic>
      <p:pic>
        <p:nvPicPr>
          <p:cNvPr id="53" name="Picture 52" descr="A person with a necklace&#10;&#10;Description automatically generated">
            <a:extLst>
              <a:ext uri="{FF2B5EF4-FFF2-40B4-BE49-F238E27FC236}">
                <a16:creationId xmlns:a16="http://schemas.microsoft.com/office/drawing/2014/main" id="{DF41FFB8-B0C1-60A5-AB54-81C18C7314C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59911" y="7427251"/>
            <a:ext cx="2019300" cy="2019300"/>
          </a:xfrm>
          <a:prstGeom prst="rect">
            <a:avLst/>
          </a:prstGeom>
        </p:spPr>
      </p:pic>
      <p:pic>
        <p:nvPicPr>
          <p:cNvPr id="6" name="Picture 5" descr="A person smiling at camera&#10;&#10;Description automatically generated">
            <a:extLst>
              <a:ext uri="{FF2B5EF4-FFF2-40B4-BE49-F238E27FC236}">
                <a16:creationId xmlns:a16="http://schemas.microsoft.com/office/drawing/2014/main" id="{0C18DACB-C964-C828-07B7-81FD61B8430A}"/>
              </a:ext>
            </a:extLst>
          </p:cNvPr>
          <p:cNvPicPr>
            <a:picLocks noChangeAspect="1"/>
          </p:cNvPicPr>
          <p:nvPr/>
        </p:nvPicPr>
        <p:blipFill>
          <a:blip r:embed="rId19">
            <a:extLst>
              <a:ext uri="{28A0092B-C50C-407E-A947-70E740481C1C}">
                <a14:useLocalDpi xmlns:a14="http://schemas.microsoft.com/office/drawing/2010/main" val="0"/>
              </a:ext>
            </a:extLst>
          </a:blip>
          <a:srcRect b="18428"/>
          <a:stretch/>
        </p:blipFill>
        <p:spPr>
          <a:xfrm>
            <a:off x="4199541" y="4953846"/>
            <a:ext cx="2006600" cy="2046031"/>
          </a:xfrm>
          <a:prstGeom prst="rect">
            <a:avLst/>
          </a:prstGeom>
        </p:spPr>
      </p:pic>
    </p:spTree>
    <p:extLst>
      <p:ext uri="{BB962C8B-B14F-4D97-AF65-F5344CB8AC3E}">
        <p14:creationId xmlns:p14="http://schemas.microsoft.com/office/powerpoint/2010/main" val="505332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1">
            <a:extLst>
              <a:ext uri="{FF2B5EF4-FFF2-40B4-BE49-F238E27FC236}">
                <a16:creationId xmlns:a16="http://schemas.microsoft.com/office/drawing/2014/main" id="{5620E143-EB19-1B42-E8CB-8D76526B27B8}"/>
              </a:ext>
            </a:extLst>
          </p:cNvPr>
          <p:cNvPicPr>
            <a:picLocks noChangeAspect="1"/>
          </p:cNvPicPr>
          <p:nvPr/>
        </p:nvPicPr>
        <p:blipFill rotWithShape="1">
          <a:blip r:embed="rId2"/>
          <a:srcRect l="15525" t="40500" r="18609" b="30500"/>
          <a:stretch/>
        </p:blipFill>
        <p:spPr>
          <a:xfrm>
            <a:off x="10980012" y="2282583"/>
            <a:ext cx="2954802" cy="1300976"/>
          </a:xfrm>
          <a:prstGeom prst="rect">
            <a:avLst/>
          </a:prstGeom>
        </p:spPr>
      </p:pic>
      <p:pic>
        <p:nvPicPr>
          <p:cNvPr id="5" name="Picture 4" descr="A black background with red text&#10;&#10;Description automatically generated">
            <a:extLst>
              <a:ext uri="{FF2B5EF4-FFF2-40B4-BE49-F238E27FC236}">
                <a16:creationId xmlns:a16="http://schemas.microsoft.com/office/drawing/2014/main" id="{320FBFBB-E2A9-8511-9EC7-BDECC8D1F032}"/>
              </a:ext>
            </a:extLst>
          </p:cNvPr>
          <p:cNvPicPr>
            <a:picLocks noChangeAspect="1"/>
          </p:cNvPicPr>
          <p:nvPr/>
        </p:nvPicPr>
        <p:blipFill rotWithShape="1">
          <a:blip r:embed="rId3">
            <a:extLst>
              <a:ext uri="{28A0092B-C50C-407E-A947-70E740481C1C}">
                <a14:useLocalDpi xmlns:a14="http://schemas.microsoft.com/office/drawing/2010/main" val="0"/>
              </a:ext>
            </a:extLst>
          </a:blip>
          <a:srcRect l="12022" t="42623" r="26776" b="32240"/>
          <a:stretch/>
        </p:blipFill>
        <p:spPr>
          <a:xfrm>
            <a:off x="7480852" y="4204283"/>
            <a:ext cx="3339548" cy="1371600"/>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AC9E7477-4754-5B53-DEC0-6291F5F30A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84" t="37523" r="5464" b="34062"/>
          <a:stretch/>
        </p:blipFill>
        <p:spPr>
          <a:xfrm>
            <a:off x="3413299" y="4204283"/>
            <a:ext cx="4511501" cy="1441179"/>
          </a:xfrm>
          <a:prstGeom prst="rect">
            <a:avLst/>
          </a:prstGeom>
        </p:spPr>
      </p:pic>
      <p:pic>
        <p:nvPicPr>
          <p:cNvPr id="7" name="Picture 6" descr="Logo&#10;&#10;Description automatically generated">
            <a:extLst>
              <a:ext uri="{FF2B5EF4-FFF2-40B4-BE49-F238E27FC236}">
                <a16:creationId xmlns:a16="http://schemas.microsoft.com/office/drawing/2014/main" id="{BC1C3624-F8B6-26F1-5122-E141A79DE274}"/>
              </a:ext>
            </a:extLst>
          </p:cNvPr>
          <p:cNvPicPr>
            <a:picLocks noChangeAspect="1"/>
          </p:cNvPicPr>
          <p:nvPr/>
        </p:nvPicPr>
        <p:blipFill rotWithShape="1">
          <a:blip r:embed="rId5">
            <a:extLst>
              <a:ext uri="{28A0092B-C50C-407E-A947-70E740481C1C}">
                <a14:useLocalDpi xmlns:a14="http://schemas.microsoft.com/office/drawing/2010/main" val="0"/>
              </a:ext>
            </a:extLst>
          </a:blip>
          <a:srcRect l="36237" t="33989" r="10890" b="6432"/>
          <a:stretch/>
        </p:blipFill>
        <p:spPr>
          <a:xfrm>
            <a:off x="7956578" y="6158152"/>
            <a:ext cx="2502104" cy="2819401"/>
          </a:xfrm>
          <a:prstGeom prst="rect">
            <a:avLst/>
          </a:prstGeom>
        </p:spPr>
      </p:pic>
      <p:pic>
        <p:nvPicPr>
          <p:cNvPr id="9" name="Picture 7">
            <a:extLst>
              <a:ext uri="{FF2B5EF4-FFF2-40B4-BE49-F238E27FC236}">
                <a16:creationId xmlns:a16="http://schemas.microsoft.com/office/drawing/2014/main" id="{EBC20978-C4BC-32AD-E310-B57D2E51CBA0}"/>
              </a:ext>
            </a:extLst>
          </p:cNvPr>
          <p:cNvPicPr>
            <a:picLocks noChangeAspect="1"/>
          </p:cNvPicPr>
          <p:nvPr/>
        </p:nvPicPr>
        <p:blipFill rotWithShape="1">
          <a:blip r:embed="rId6"/>
          <a:srcRect l="16379" t="40800" r="21260" b="32000"/>
          <a:stretch/>
        </p:blipFill>
        <p:spPr>
          <a:xfrm>
            <a:off x="4047731" y="6057900"/>
            <a:ext cx="3461852" cy="1509953"/>
          </a:xfrm>
          <a:prstGeom prst="rect">
            <a:avLst/>
          </a:prstGeom>
        </p:spPr>
      </p:pic>
      <p:pic>
        <p:nvPicPr>
          <p:cNvPr id="11" name="Picture 10" descr="A red and white text on a black background&#10;&#10;Description automatically generated">
            <a:extLst>
              <a:ext uri="{FF2B5EF4-FFF2-40B4-BE49-F238E27FC236}">
                <a16:creationId xmlns:a16="http://schemas.microsoft.com/office/drawing/2014/main" id="{D400D0B5-1641-A771-BA80-63C37FBD1B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2200" y="380628"/>
            <a:ext cx="6151498" cy="1562472"/>
          </a:xfrm>
          <a:prstGeom prst="rect">
            <a:avLst/>
          </a:prstGeom>
        </p:spPr>
      </p:pic>
      <p:pic>
        <p:nvPicPr>
          <p:cNvPr id="13" name="Picture 12" descr="A red and grey logo&#10;&#10;Description automatically generated">
            <a:extLst>
              <a:ext uri="{FF2B5EF4-FFF2-40B4-BE49-F238E27FC236}">
                <a16:creationId xmlns:a16="http://schemas.microsoft.com/office/drawing/2014/main" id="{DB1ACA9C-5E74-C922-C97D-8C4F1B3CAB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33030" y="2341627"/>
            <a:ext cx="4001630" cy="1178662"/>
          </a:xfrm>
          <a:prstGeom prst="rect">
            <a:avLst/>
          </a:prstGeom>
        </p:spPr>
      </p:pic>
      <p:pic>
        <p:nvPicPr>
          <p:cNvPr id="15" name="Picture 14" descr="A red and white logo&#10;&#10;Description automatically generated">
            <a:extLst>
              <a:ext uri="{FF2B5EF4-FFF2-40B4-BE49-F238E27FC236}">
                <a16:creationId xmlns:a16="http://schemas.microsoft.com/office/drawing/2014/main" id="{5C6CDBDD-7FB2-5350-5A62-185679223A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0800" y="3634506"/>
            <a:ext cx="5280705" cy="1942624"/>
          </a:xfrm>
          <a:prstGeom prst="rect">
            <a:avLst/>
          </a:prstGeom>
        </p:spPr>
      </p:pic>
      <p:pic>
        <p:nvPicPr>
          <p:cNvPr id="17" name="Picture 16" descr="A person with a shovel and a red logo&#10;&#10;Description automatically generated with medium confidence">
            <a:extLst>
              <a:ext uri="{FF2B5EF4-FFF2-40B4-BE49-F238E27FC236}">
                <a16:creationId xmlns:a16="http://schemas.microsoft.com/office/drawing/2014/main" id="{47CC8B7D-F04A-2508-C721-8651F6BF56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79690" y="5524500"/>
            <a:ext cx="4108310" cy="1791314"/>
          </a:xfrm>
          <a:prstGeom prst="rect">
            <a:avLst/>
          </a:prstGeom>
        </p:spPr>
      </p:pic>
      <p:pic>
        <p:nvPicPr>
          <p:cNvPr id="19" name="Picture 18" descr="A black background with red text and a yellow object&#10;&#10;Description automatically generated">
            <a:extLst>
              <a:ext uri="{FF2B5EF4-FFF2-40B4-BE49-F238E27FC236}">
                <a16:creationId xmlns:a16="http://schemas.microsoft.com/office/drawing/2014/main" id="{ABDFD561-70E3-42CA-E05A-09AB3A08EB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54200" y="3993068"/>
            <a:ext cx="3962400" cy="1529299"/>
          </a:xfrm>
          <a:prstGeom prst="rect">
            <a:avLst/>
          </a:prstGeom>
        </p:spPr>
      </p:pic>
      <p:pic>
        <p:nvPicPr>
          <p:cNvPr id="21" name="Picture 20" descr="A red and black text&#10;&#10;Description automatically generated">
            <a:extLst>
              <a:ext uri="{FF2B5EF4-FFF2-40B4-BE49-F238E27FC236}">
                <a16:creationId xmlns:a16="http://schemas.microsoft.com/office/drawing/2014/main" id="{FA90810F-45CF-4557-223C-5174F0B2F56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400" y="2420265"/>
            <a:ext cx="4140223" cy="1249553"/>
          </a:xfrm>
          <a:prstGeom prst="rect">
            <a:avLst/>
          </a:prstGeom>
        </p:spPr>
      </p:pic>
      <p:pic>
        <p:nvPicPr>
          <p:cNvPr id="23" name="Picture 22" descr="A black background with red text&#10;&#10;Description automatically generated">
            <a:extLst>
              <a:ext uri="{FF2B5EF4-FFF2-40B4-BE49-F238E27FC236}">
                <a16:creationId xmlns:a16="http://schemas.microsoft.com/office/drawing/2014/main" id="{3FE9A4FA-CA2E-4399-D272-5B6049D60D5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24200" y="2420265"/>
            <a:ext cx="5059498" cy="1161081"/>
          </a:xfrm>
          <a:prstGeom prst="rect">
            <a:avLst/>
          </a:prstGeom>
        </p:spPr>
      </p:pic>
      <p:pic>
        <p:nvPicPr>
          <p:cNvPr id="25" name="Picture 24" descr="A logo with red text&#10;&#10;Description automatically generated">
            <a:extLst>
              <a:ext uri="{FF2B5EF4-FFF2-40B4-BE49-F238E27FC236}">
                <a16:creationId xmlns:a16="http://schemas.microsoft.com/office/drawing/2014/main" id="{5BB2061A-5827-347E-9E82-A465CA8479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5492" y="5670293"/>
            <a:ext cx="4755715" cy="1683351"/>
          </a:xfrm>
          <a:prstGeom prst="rect">
            <a:avLst/>
          </a:prstGeom>
        </p:spPr>
      </p:pic>
      <p:pic>
        <p:nvPicPr>
          <p:cNvPr id="27" name="Picture 26" descr="A yellow robotic arm with red text&#10;&#10;Description automatically generated">
            <a:extLst>
              <a:ext uri="{FF2B5EF4-FFF2-40B4-BE49-F238E27FC236}">
                <a16:creationId xmlns:a16="http://schemas.microsoft.com/office/drawing/2014/main" id="{CD59ED42-7007-AE77-93D8-A91FCFD4D23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15600" y="5875928"/>
            <a:ext cx="4343400" cy="1455855"/>
          </a:xfrm>
          <a:prstGeom prst="rect">
            <a:avLst/>
          </a:prstGeom>
        </p:spPr>
      </p:pic>
      <p:pic>
        <p:nvPicPr>
          <p:cNvPr id="29" name="Picture 28" descr="A black background with red and grey text&#10;&#10;Description automatically generated">
            <a:extLst>
              <a:ext uri="{FF2B5EF4-FFF2-40B4-BE49-F238E27FC236}">
                <a16:creationId xmlns:a16="http://schemas.microsoft.com/office/drawing/2014/main" id="{6A99418D-67C4-C62A-F43C-DE0E146E52B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23299" y="2397077"/>
            <a:ext cx="3968663" cy="1241932"/>
          </a:xfrm>
          <a:prstGeom prst="rect">
            <a:avLst/>
          </a:prstGeom>
        </p:spPr>
      </p:pic>
      <p:pic>
        <p:nvPicPr>
          <p:cNvPr id="31" name="Picture 30" descr="A red and grey text on a black background&#10;&#10;Description automatically generated">
            <a:extLst>
              <a:ext uri="{FF2B5EF4-FFF2-40B4-BE49-F238E27FC236}">
                <a16:creationId xmlns:a16="http://schemas.microsoft.com/office/drawing/2014/main" id="{99661B51-36BC-B727-49E0-7BA7DC82218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8600" y="4293268"/>
            <a:ext cx="4582486" cy="1201389"/>
          </a:xfrm>
          <a:prstGeom prst="rect">
            <a:avLst/>
          </a:prstGeom>
        </p:spPr>
      </p:pic>
    </p:spTree>
    <p:extLst>
      <p:ext uri="{BB962C8B-B14F-4D97-AF65-F5344CB8AC3E}">
        <p14:creationId xmlns:p14="http://schemas.microsoft.com/office/powerpoint/2010/main" val="3182266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498" t="1664" r="18854" b="2318"/>
          <a:stretch>
            <a:fillRect/>
          </a:stretch>
        </p:blipFill>
        <p:spPr>
          <a:xfrm rot="5400000">
            <a:off x="3952426" y="-3971966"/>
            <a:ext cx="10441759" cy="18346612"/>
          </a:xfrm>
          <a:prstGeom prst="rect">
            <a:avLst/>
          </a:prstGeom>
        </p:spPr>
      </p:pic>
      <p:pic>
        <p:nvPicPr>
          <p:cNvPr id="3" name="Picture 2" descr="A red and white logo&#10;&#10;Description automatically generated">
            <a:extLst>
              <a:ext uri="{FF2B5EF4-FFF2-40B4-BE49-F238E27FC236}">
                <a16:creationId xmlns:a16="http://schemas.microsoft.com/office/drawing/2014/main" id="{6798E2E1-E740-012F-F23C-0E714A087A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0896" y="2743676"/>
            <a:ext cx="11258685" cy="4141756"/>
          </a:xfrm>
          <a:prstGeom prst="rect">
            <a:avLst/>
          </a:prstGeom>
        </p:spPr>
      </p:pic>
    </p:spTree>
    <p:extLst>
      <p:ext uri="{BB962C8B-B14F-4D97-AF65-F5344CB8AC3E}">
        <p14:creationId xmlns:p14="http://schemas.microsoft.com/office/powerpoint/2010/main" val="1077480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F5A12-19C2-C7CF-7C65-A3F055E2036C}"/>
              </a:ext>
            </a:extLst>
          </p:cNvPr>
          <p:cNvPicPr>
            <a:picLocks noChangeAspect="1"/>
          </p:cNvPicPr>
          <p:nvPr/>
        </p:nvPicPr>
        <p:blipFill>
          <a:blip r:embed="rId2"/>
          <a:stretch>
            <a:fillRect/>
          </a:stretch>
        </p:blipFill>
        <p:spPr>
          <a:xfrm>
            <a:off x="13857100" y="0"/>
            <a:ext cx="3836540" cy="10287000"/>
          </a:xfrm>
          <a:prstGeom prst="rect">
            <a:avLst/>
          </a:prstGeom>
        </p:spPr>
      </p:pic>
      <p:pic>
        <p:nvPicPr>
          <p:cNvPr id="5" name="Picture 4">
            <a:extLst>
              <a:ext uri="{FF2B5EF4-FFF2-40B4-BE49-F238E27FC236}">
                <a16:creationId xmlns:a16="http://schemas.microsoft.com/office/drawing/2014/main" id="{DA4CE649-72CD-E08C-A015-EFA8F2A7AD4C}"/>
              </a:ext>
            </a:extLst>
          </p:cNvPr>
          <p:cNvPicPr>
            <a:picLocks noChangeAspect="1"/>
          </p:cNvPicPr>
          <p:nvPr/>
        </p:nvPicPr>
        <p:blipFill rotWithShape="1">
          <a:blip r:embed="rId3"/>
          <a:srcRect b="18489"/>
          <a:stretch/>
        </p:blipFill>
        <p:spPr>
          <a:xfrm>
            <a:off x="466344" y="1901952"/>
            <a:ext cx="10902492" cy="8385048"/>
          </a:xfrm>
          <a:prstGeom prst="rect">
            <a:avLst/>
          </a:prstGeom>
        </p:spPr>
      </p:pic>
      <p:sp>
        <p:nvSpPr>
          <p:cNvPr id="6" name="TextBox 3">
            <a:extLst>
              <a:ext uri="{FF2B5EF4-FFF2-40B4-BE49-F238E27FC236}">
                <a16:creationId xmlns:a16="http://schemas.microsoft.com/office/drawing/2014/main" id="{82B808AC-BD05-EFF1-8FAB-035A03EB84FC}"/>
              </a:ext>
            </a:extLst>
          </p:cNvPr>
          <p:cNvSpPr txBox="1"/>
          <p:nvPr/>
        </p:nvSpPr>
        <p:spPr>
          <a:xfrm>
            <a:off x="697601" y="443338"/>
            <a:ext cx="6936772" cy="1096069"/>
          </a:xfrm>
          <a:prstGeom prst="rect">
            <a:avLst/>
          </a:prstGeom>
        </p:spPr>
        <p:txBody>
          <a:bodyPr wrap="square" lIns="0" tIns="0" rIns="0" bIns="0" rtlCol="0" anchor="t">
            <a:spAutoFit/>
          </a:bodyPr>
          <a:lstStyle/>
          <a:p>
            <a:pPr algn="just">
              <a:lnSpc>
                <a:spcPts val="2140"/>
              </a:lnSpc>
            </a:pPr>
            <a:r>
              <a:rPr lang="en-US" sz="2400" spc="40" dirty="0">
                <a:solidFill>
                  <a:srgbClr val="273335"/>
                </a:solidFill>
                <a:latin typeface="Poppins Light"/>
              </a:rPr>
              <a:t>The Research Post launched in 2023. The Post is published every two weeks and can be read online or via an email newsletter. Sign up </a:t>
            </a:r>
            <a:r>
              <a:rPr lang="en-US" sz="2400" spc="40" dirty="0">
                <a:solidFill>
                  <a:srgbClr val="273335"/>
                </a:solidFill>
                <a:latin typeface="Poppins Light"/>
                <a:hlinkClick r:id="rId4"/>
              </a:rPr>
              <a:t>here</a:t>
            </a:r>
            <a:r>
              <a:rPr lang="en-US" sz="2400" spc="40" dirty="0">
                <a:solidFill>
                  <a:srgbClr val="273335"/>
                </a:solidFill>
                <a:latin typeface="Poppins Light"/>
              </a:rPr>
              <a:t>.</a:t>
            </a:r>
          </a:p>
        </p:txBody>
      </p:sp>
    </p:spTree>
    <p:extLst>
      <p:ext uri="{BB962C8B-B14F-4D97-AF65-F5344CB8AC3E}">
        <p14:creationId xmlns:p14="http://schemas.microsoft.com/office/powerpoint/2010/main" val="73876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AD1879-29C1-6322-D48C-8A10387F70CC}"/>
              </a:ext>
            </a:extLst>
          </p:cNvPr>
          <p:cNvPicPr>
            <a:picLocks noChangeAspect="1"/>
          </p:cNvPicPr>
          <p:nvPr/>
        </p:nvPicPr>
        <p:blipFill rotWithShape="1">
          <a:blip r:embed="rId2"/>
          <a:srcRect b="44399"/>
          <a:stretch/>
        </p:blipFill>
        <p:spPr>
          <a:xfrm>
            <a:off x="0" y="1"/>
            <a:ext cx="8929991" cy="10285714"/>
          </a:xfrm>
          <a:prstGeom prst="rect">
            <a:avLst/>
          </a:prstGeom>
        </p:spPr>
      </p:pic>
      <p:sp>
        <p:nvSpPr>
          <p:cNvPr id="5" name="TextBox 3">
            <a:extLst>
              <a:ext uri="{FF2B5EF4-FFF2-40B4-BE49-F238E27FC236}">
                <a16:creationId xmlns:a16="http://schemas.microsoft.com/office/drawing/2014/main" id="{D0A8D4F3-F92F-36FC-F2B4-DA44464122A1}"/>
              </a:ext>
            </a:extLst>
          </p:cNvPr>
          <p:cNvSpPr txBox="1"/>
          <p:nvPr/>
        </p:nvSpPr>
        <p:spPr>
          <a:xfrm>
            <a:off x="10070201" y="726802"/>
            <a:ext cx="7160692" cy="557460"/>
          </a:xfrm>
          <a:prstGeom prst="rect">
            <a:avLst/>
          </a:prstGeom>
        </p:spPr>
        <p:txBody>
          <a:bodyPr lIns="0" tIns="0" rIns="0" bIns="0" rtlCol="0" anchor="t">
            <a:spAutoFit/>
          </a:bodyPr>
          <a:lstStyle/>
          <a:p>
            <a:pPr algn="just">
              <a:lnSpc>
                <a:spcPts val="2140"/>
              </a:lnSpc>
            </a:pPr>
            <a:r>
              <a:rPr lang="en-US" sz="2400" spc="40" dirty="0">
                <a:solidFill>
                  <a:srgbClr val="273335"/>
                </a:solidFill>
                <a:latin typeface="Poppins Light"/>
              </a:rPr>
              <a:t>Innovate U launched in Spring 2024. You can view it </a:t>
            </a:r>
            <a:r>
              <a:rPr lang="en-US" sz="2400" spc="40" dirty="0">
                <a:solidFill>
                  <a:srgbClr val="273335"/>
                </a:solidFill>
                <a:latin typeface="Poppins Light"/>
                <a:hlinkClick r:id="rId3"/>
              </a:rPr>
              <a:t>here</a:t>
            </a:r>
            <a:r>
              <a:rPr lang="en-US" sz="2400" spc="40" dirty="0">
                <a:solidFill>
                  <a:srgbClr val="273335"/>
                </a:solidFill>
                <a:latin typeface="Poppins Light"/>
              </a:rPr>
              <a:t>.</a:t>
            </a:r>
          </a:p>
        </p:txBody>
      </p:sp>
    </p:spTree>
    <p:extLst>
      <p:ext uri="{BB962C8B-B14F-4D97-AF65-F5344CB8AC3E}">
        <p14:creationId xmlns:p14="http://schemas.microsoft.com/office/powerpoint/2010/main" val="26468575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CC0000"/>
      </a:accent1>
      <a:accent2>
        <a:srgbClr val="3A3838"/>
      </a:accent2>
      <a:accent3>
        <a:srgbClr val="FF6D6D"/>
      </a:accent3>
      <a:accent4>
        <a:srgbClr val="3ABFC0"/>
      </a:accent4>
      <a:accent5>
        <a:srgbClr val="FFB81D"/>
      </a:accent5>
      <a:accent6>
        <a:srgbClr val="9DBC6F"/>
      </a:accent6>
      <a:hlink>
        <a:srgbClr val="CC0000"/>
      </a:hlink>
      <a:folHlink>
        <a:srgbClr val="FF6D6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1330</TotalTime>
  <Words>2648</Words>
  <Application>Microsoft Office PowerPoint</Application>
  <PresentationFormat>Custom</PresentationFormat>
  <Paragraphs>231</Paragraphs>
  <Slides>47</Slides>
  <Notes>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47</vt:i4>
      </vt:variant>
    </vt:vector>
  </HeadingPairs>
  <TitlesOfParts>
    <vt:vector size="63" baseType="lpstr">
      <vt:lpstr>Aptos</vt:lpstr>
      <vt:lpstr>Arial</vt:lpstr>
      <vt:lpstr>Open Sans Light</vt:lpstr>
      <vt:lpstr>Century Gothic</vt:lpstr>
      <vt:lpstr>Times New Roman</vt:lpstr>
      <vt:lpstr>open sans</vt:lpstr>
      <vt:lpstr>Source Sans Pro</vt:lpstr>
      <vt:lpstr>Aptos Display</vt:lpstr>
      <vt:lpstr>Poppins Light Bold</vt:lpstr>
      <vt:lpstr>Calibri</vt:lpstr>
      <vt:lpstr>Open Sans Light Bold</vt:lpstr>
      <vt:lpstr>Poppins Light</vt:lpstr>
      <vt:lpstr>Calibri Light</vt:lpstr>
      <vt:lpstr>Poppins Bold</vt:lpstr>
      <vt:lpstr>Office Theme</vt:lpstr>
      <vt:lpstr>2_Office Theme</vt:lpstr>
      <vt:lpstr>PowerPoint Presentation</vt:lpstr>
      <vt:lpstr>PowerPoint Presentation</vt:lpstr>
      <vt:lpstr>AVP for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OURC Slides</dc:title>
  <dc:creator>Jakob Jensen</dc:creator>
  <cp:lastModifiedBy>Jakob</cp:lastModifiedBy>
  <cp:revision>26</cp:revision>
  <dcterms:created xsi:type="dcterms:W3CDTF">2006-08-16T00:00:00Z</dcterms:created>
  <dcterms:modified xsi:type="dcterms:W3CDTF">2024-09-30T22:48:31Z</dcterms:modified>
  <dc:identifier>DAFIwUnzdBM</dc:identifier>
</cp:coreProperties>
</file>